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1" r:id="rId4"/>
    <p:sldId id="272" r:id="rId5"/>
    <p:sldId id="273" r:id="rId6"/>
    <p:sldId id="274" r:id="rId7"/>
    <p:sldId id="258" r:id="rId8"/>
    <p:sldId id="259" r:id="rId9"/>
    <p:sldId id="268" r:id="rId10"/>
    <p:sldId id="269" r:id="rId11"/>
    <p:sldId id="260" r:id="rId12"/>
    <p:sldId id="270" r:id="rId13"/>
    <p:sldId id="275" r:id="rId14"/>
    <p:sldId id="263" r:id="rId15"/>
    <p:sldId id="261" r:id="rId16"/>
    <p:sldId id="262" r:id="rId17"/>
    <p:sldId id="264" r:id="rId18"/>
    <p:sldId id="265" r:id="rId19"/>
    <p:sldId id="266" r:id="rId20"/>
    <p:sldId id="267" r:id="rId21"/>
  </p:sldIdLst>
  <p:sldSz cx="12192000" cy="6858000"/>
  <p:notesSz cx="6745288" cy="9882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wec-mainserver\MeUsers\andy\Quality%20Assurance\Internal%20Audits\INTERNAL%20AUDITS%202016\INTERNAL%20AUDIT%20SCORE%20GRAPHIC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ec-mainserver\MeUsers\andy\Quality%20Assurance\KPI'S\2016\December%202016\Main%20findings%20on%20internal%20audit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total no. of ncr's</a:t>
            </a:r>
          </a:p>
        </c:rich>
      </c:tx>
      <c:layout>
        <c:manualLayout>
          <c:xMode val="edge"/>
          <c:yMode val="edge"/>
          <c:x val="0.37338188976377951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980314960629919"/>
          <c:y val="0.15782407407407409"/>
          <c:w val="0.89019685039370078"/>
          <c:h val="0.421855497229512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Sheet1!$B$2:$J$2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  <c:pt idx="0">
                  <c:v>187</c:v>
                </c:pt>
                <c:pt idx="1">
                  <c:v>31</c:v>
                </c:pt>
                <c:pt idx="2">
                  <c:v>85</c:v>
                </c:pt>
                <c:pt idx="3">
                  <c:v>493</c:v>
                </c:pt>
                <c:pt idx="4">
                  <c:v>13</c:v>
                </c:pt>
                <c:pt idx="5">
                  <c:v>169</c:v>
                </c:pt>
                <c:pt idx="6">
                  <c:v>101</c:v>
                </c:pt>
                <c:pt idx="7">
                  <c:v>107</c:v>
                </c:pt>
                <c:pt idx="8">
                  <c:v>263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Sheet1!$B$2:$J$2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  <c:pt idx="0">
                  <c:v>175</c:v>
                </c:pt>
                <c:pt idx="1">
                  <c:v>44</c:v>
                </c:pt>
                <c:pt idx="2">
                  <c:v>78</c:v>
                </c:pt>
                <c:pt idx="3">
                  <c:v>583</c:v>
                </c:pt>
                <c:pt idx="4">
                  <c:v>12</c:v>
                </c:pt>
                <c:pt idx="5">
                  <c:v>178</c:v>
                </c:pt>
                <c:pt idx="6">
                  <c:v>82</c:v>
                </c:pt>
                <c:pt idx="7">
                  <c:v>88</c:v>
                </c:pt>
                <c:pt idx="8">
                  <c:v>269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401544"/>
        <c:axId val="225550072"/>
      </c:barChart>
      <c:catAx>
        <c:axId val="224401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550072"/>
        <c:crosses val="autoZero"/>
        <c:auto val="1"/>
        <c:lblAlgn val="ctr"/>
        <c:lblOffset val="100"/>
        <c:noMultiLvlLbl val="0"/>
      </c:catAx>
      <c:valAx>
        <c:axId val="225550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401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90916647467259"/>
          <c:y val="4.6116384984587207E-2"/>
          <c:w val="0.59609344012721299"/>
          <c:h val="0.4556384657525285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Sheet1!$B$4:$B$18</c:f>
              <c:strCache>
                <c:ptCount val="13"/>
                <c:pt idx="0">
                  <c:v>WEC MACHINING</c:v>
                </c:pt>
                <c:pt idx="1">
                  <c:v>CCTV</c:v>
                </c:pt>
                <c:pt idx="2">
                  <c:v>SP.PROJECTS</c:v>
                </c:pt>
                <c:pt idx="3">
                  <c:v>LASER</c:v>
                </c:pt>
                <c:pt idx="4">
                  <c:v>ENGINEERING</c:v>
                </c:pt>
                <c:pt idx="5">
                  <c:v>MACHINING CENTRE</c:v>
                </c:pt>
                <c:pt idx="6">
                  <c:v>CENTRAL FUNCTIONS</c:v>
                </c:pt>
                <c:pt idx="7">
                  <c:v>WEC RAIL</c:v>
                </c:pt>
                <c:pt idx="8">
                  <c:v>SHERBURN</c:v>
                </c:pt>
                <c:pt idx="9">
                  <c:v>HTA</c:v>
                </c:pt>
                <c:pt idx="10">
                  <c:v>WEC JET</c:v>
                </c:pt>
                <c:pt idx="11">
                  <c:v>LIVERPOOL( 5750)</c:v>
                </c:pt>
                <c:pt idx="12">
                  <c:v>target</c:v>
                </c:pt>
              </c:strCache>
            </c:strRef>
          </c:cat>
          <c:val>
            <c:numRef>
              <c:f>Sheet1!$C$4:$C$18</c:f>
            </c:numRef>
          </c:val>
        </c:ser>
        <c:ser>
          <c:idx val="1"/>
          <c:order val="1"/>
          <c:invertIfNegative val="0"/>
          <c:cat>
            <c:strRef>
              <c:f>Sheet1!$B$4:$B$18</c:f>
              <c:strCache>
                <c:ptCount val="13"/>
                <c:pt idx="0">
                  <c:v>WEC MACHINING</c:v>
                </c:pt>
                <c:pt idx="1">
                  <c:v>CCTV</c:v>
                </c:pt>
                <c:pt idx="2">
                  <c:v>SP.PROJECTS</c:v>
                </c:pt>
                <c:pt idx="3">
                  <c:v>LASER</c:v>
                </c:pt>
                <c:pt idx="4">
                  <c:v>ENGINEERING</c:v>
                </c:pt>
                <c:pt idx="5">
                  <c:v>MACHINING CENTRE</c:v>
                </c:pt>
                <c:pt idx="6">
                  <c:v>CENTRAL FUNCTIONS</c:v>
                </c:pt>
                <c:pt idx="7">
                  <c:v>WEC RAIL</c:v>
                </c:pt>
                <c:pt idx="8">
                  <c:v>SHERBURN</c:v>
                </c:pt>
                <c:pt idx="9">
                  <c:v>HTA</c:v>
                </c:pt>
                <c:pt idx="10">
                  <c:v>WEC JET</c:v>
                </c:pt>
                <c:pt idx="11">
                  <c:v>LIVERPOOL( 5750)</c:v>
                </c:pt>
                <c:pt idx="12">
                  <c:v>target</c:v>
                </c:pt>
              </c:strCache>
            </c:strRef>
          </c:cat>
          <c:val>
            <c:numRef>
              <c:f>Sheet1!$D$4:$D$18</c:f>
            </c:numRef>
          </c:val>
        </c:ser>
        <c:ser>
          <c:idx val="2"/>
          <c:order val="2"/>
          <c:tx>
            <c:v>initial 2015</c:v>
          </c:tx>
          <c:invertIfNegative val="0"/>
          <c:cat>
            <c:strRef>
              <c:f>Sheet1!$B$4:$B$18</c:f>
              <c:strCache>
                <c:ptCount val="13"/>
                <c:pt idx="0">
                  <c:v>WEC MACHINING</c:v>
                </c:pt>
                <c:pt idx="1">
                  <c:v>CCTV</c:v>
                </c:pt>
                <c:pt idx="2">
                  <c:v>SP.PROJECTS</c:v>
                </c:pt>
                <c:pt idx="3">
                  <c:v>LASER</c:v>
                </c:pt>
                <c:pt idx="4">
                  <c:v>ENGINEERING</c:v>
                </c:pt>
                <c:pt idx="5">
                  <c:v>MACHINING CENTRE</c:v>
                </c:pt>
                <c:pt idx="6">
                  <c:v>CENTRAL FUNCTIONS</c:v>
                </c:pt>
                <c:pt idx="7">
                  <c:v>WEC RAIL</c:v>
                </c:pt>
                <c:pt idx="8">
                  <c:v>SHERBURN</c:v>
                </c:pt>
                <c:pt idx="9">
                  <c:v>HTA</c:v>
                </c:pt>
                <c:pt idx="10">
                  <c:v>WEC JET</c:v>
                </c:pt>
                <c:pt idx="11">
                  <c:v>LIVERPOOL( 5750)</c:v>
                </c:pt>
                <c:pt idx="12">
                  <c:v>target</c:v>
                </c:pt>
              </c:strCache>
            </c:strRef>
          </c:cat>
          <c:val>
            <c:numRef>
              <c:f>Sheet1!$E$4:$E$18</c:f>
              <c:numCache>
                <c:formatCode>General</c:formatCode>
                <c:ptCount val="13"/>
                <c:pt idx="0">
                  <c:v>70.27</c:v>
                </c:pt>
                <c:pt idx="1">
                  <c:v>89.36</c:v>
                </c:pt>
                <c:pt idx="2">
                  <c:v>69.290000000000006</c:v>
                </c:pt>
                <c:pt idx="3">
                  <c:v>81.709999999999994</c:v>
                </c:pt>
                <c:pt idx="4">
                  <c:v>82.5</c:v>
                </c:pt>
                <c:pt idx="5">
                  <c:v>79.599999999999994</c:v>
                </c:pt>
                <c:pt idx="6">
                  <c:v>78.75</c:v>
                </c:pt>
                <c:pt idx="7">
                  <c:v>81.03</c:v>
                </c:pt>
                <c:pt idx="8">
                  <c:v>84.42</c:v>
                </c:pt>
                <c:pt idx="10">
                  <c:v>86.57</c:v>
                </c:pt>
                <c:pt idx="11">
                  <c:v>81.19</c:v>
                </c:pt>
              </c:numCache>
            </c:numRef>
          </c:val>
        </c:ser>
        <c:ser>
          <c:idx val="3"/>
          <c:order val="3"/>
          <c:tx>
            <c:v>initial 2016</c:v>
          </c:tx>
          <c:invertIfNegative val="0"/>
          <c:cat>
            <c:strRef>
              <c:f>Sheet1!$B$4:$B$18</c:f>
              <c:strCache>
                <c:ptCount val="13"/>
                <c:pt idx="0">
                  <c:v>WEC MACHINING</c:v>
                </c:pt>
                <c:pt idx="1">
                  <c:v>CCTV</c:v>
                </c:pt>
                <c:pt idx="2">
                  <c:v>SP.PROJECTS</c:v>
                </c:pt>
                <c:pt idx="3">
                  <c:v>LASER</c:v>
                </c:pt>
                <c:pt idx="4">
                  <c:v>ENGINEERING</c:v>
                </c:pt>
                <c:pt idx="5">
                  <c:v>MACHINING CENTRE</c:v>
                </c:pt>
                <c:pt idx="6">
                  <c:v>CENTRAL FUNCTIONS</c:v>
                </c:pt>
                <c:pt idx="7">
                  <c:v>WEC RAIL</c:v>
                </c:pt>
                <c:pt idx="8">
                  <c:v>SHERBURN</c:v>
                </c:pt>
                <c:pt idx="9">
                  <c:v>HTA</c:v>
                </c:pt>
                <c:pt idx="10">
                  <c:v>WEC JET</c:v>
                </c:pt>
                <c:pt idx="11">
                  <c:v>LIVERPOOL( 5750)</c:v>
                </c:pt>
                <c:pt idx="12">
                  <c:v>target</c:v>
                </c:pt>
              </c:strCache>
            </c:strRef>
          </c:cat>
          <c:val>
            <c:numRef>
              <c:f>Sheet1!$F$4:$F$18</c:f>
              <c:numCache>
                <c:formatCode>General</c:formatCode>
                <c:ptCount val="13"/>
                <c:pt idx="0">
                  <c:v>70.900000000000006</c:v>
                </c:pt>
                <c:pt idx="1">
                  <c:v>86.71</c:v>
                </c:pt>
                <c:pt idx="2">
                  <c:v>73.84</c:v>
                </c:pt>
                <c:pt idx="3">
                  <c:v>0</c:v>
                </c:pt>
                <c:pt idx="4">
                  <c:v>83.76</c:v>
                </c:pt>
                <c:pt idx="5">
                  <c:v>80.739999999999995</c:v>
                </c:pt>
                <c:pt idx="6">
                  <c:v>70.56</c:v>
                </c:pt>
                <c:pt idx="7">
                  <c:v>77</c:v>
                </c:pt>
                <c:pt idx="8">
                  <c:v>82.56</c:v>
                </c:pt>
                <c:pt idx="10">
                  <c:v>72.709999999999994</c:v>
                </c:pt>
                <c:pt idx="11">
                  <c:v>83.73</c:v>
                </c:pt>
                <c:pt idx="12">
                  <c:v>100</c:v>
                </c:pt>
              </c:numCache>
            </c:numRef>
          </c:val>
        </c:ser>
        <c:ser>
          <c:idx val="4"/>
          <c:order val="4"/>
          <c:tx>
            <c:v>follow-up 2015</c:v>
          </c:tx>
          <c:invertIfNegative val="0"/>
          <c:cat>
            <c:strRef>
              <c:f>Sheet1!$B$4:$B$18</c:f>
              <c:strCache>
                <c:ptCount val="13"/>
                <c:pt idx="0">
                  <c:v>WEC MACHINING</c:v>
                </c:pt>
                <c:pt idx="1">
                  <c:v>CCTV</c:v>
                </c:pt>
                <c:pt idx="2">
                  <c:v>SP.PROJECTS</c:v>
                </c:pt>
                <c:pt idx="3">
                  <c:v>LASER</c:v>
                </c:pt>
                <c:pt idx="4">
                  <c:v>ENGINEERING</c:v>
                </c:pt>
                <c:pt idx="5">
                  <c:v>MACHINING CENTRE</c:v>
                </c:pt>
                <c:pt idx="6">
                  <c:v>CENTRAL FUNCTIONS</c:v>
                </c:pt>
                <c:pt idx="7">
                  <c:v>WEC RAIL</c:v>
                </c:pt>
                <c:pt idx="8">
                  <c:v>SHERBURN</c:v>
                </c:pt>
                <c:pt idx="9">
                  <c:v>HTA</c:v>
                </c:pt>
                <c:pt idx="10">
                  <c:v>WEC JET</c:v>
                </c:pt>
                <c:pt idx="11">
                  <c:v>LIVERPOOL( 5750)</c:v>
                </c:pt>
                <c:pt idx="12">
                  <c:v>target</c:v>
                </c:pt>
              </c:strCache>
            </c:strRef>
          </c:cat>
          <c:val>
            <c:numRef>
              <c:f>Sheet1!$G$4:$G$18</c:f>
              <c:numCache>
                <c:formatCode>General</c:formatCode>
                <c:ptCount val="13"/>
                <c:pt idx="0">
                  <c:v>79.31</c:v>
                </c:pt>
                <c:pt idx="1">
                  <c:v>91.92</c:v>
                </c:pt>
                <c:pt idx="2">
                  <c:v>76.67</c:v>
                </c:pt>
                <c:pt idx="3">
                  <c:v>86</c:v>
                </c:pt>
                <c:pt idx="4">
                  <c:v>83.94</c:v>
                </c:pt>
                <c:pt idx="5">
                  <c:v>78.069999999999993</c:v>
                </c:pt>
                <c:pt idx="6">
                  <c:v>91.67</c:v>
                </c:pt>
                <c:pt idx="10">
                  <c:v>91.14</c:v>
                </c:pt>
                <c:pt idx="11">
                  <c:v>82.88</c:v>
                </c:pt>
              </c:numCache>
            </c:numRef>
          </c:val>
        </c:ser>
        <c:ser>
          <c:idx val="5"/>
          <c:order val="5"/>
          <c:tx>
            <c:v>follow-up 2016+Sheet1!$L$16</c:v>
          </c:tx>
          <c:invertIfNegative val="0"/>
          <c:cat>
            <c:strRef>
              <c:f>Sheet1!$B$4:$B$18</c:f>
              <c:strCache>
                <c:ptCount val="13"/>
                <c:pt idx="0">
                  <c:v>WEC MACHINING</c:v>
                </c:pt>
                <c:pt idx="1">
                  <c:v>CCTV</c:v>
                </c:pt>
                <c:pt idx="2">
                  <c:v>SP.PROJECTS</c:v>
                </c:pt>
                <c:pt idx="3">
                  <c:v>LASER</c:v>
                </c:pt>
                <c:pt idx="4">
                  <c:v>ENGINEERING</c:v>
                </c:pt>
                <c:pt idx="5">
                  <c:v>MACHINING CENTRE</c:v>
                </c:pt>
                <c:pt idx="6">
                  <c:v>CENTRAL FUNCTIONS</c:v>
                </c:pt>
                <c:pt idx="7">
                  <c:v>WEC RAIL</c:v>
                </c:pt>
                <c:pt idx="8">
                  <c:v>SHERBURN</c:v>
                </c:pt>
                <c:pt idx="9">
                  <c:v>HTA</c:v>
                </c:pt>
                <c:pt idx="10">
                  <c:v>WEC JET</c:v>
                </c:pt>
                <c:pt idx="11">
                  <c:v>LIVERPOOL( 5750)</c:v>
                </c:pt>
                <c:pt idx="12">
                  <c:v>target</c:v>
                </c:pt>
              </c:strCache>
            </c:strRef>
          </c:cat>
          <c:val>
            <c:numRef>
              <c:f>Sheet1!$H$4:$H$18</c:f>
              <c:numCache>
                <c:formatCode>General</c:formatCode>
                <c:ptCount val="13"/>
                <c:pt idx="0">
                  <c:v>77.05</c:v>
                </c:pt>
                <c:pt idx="1">
                  <c:v>90.91</c:v>
                </c:pt>
                <c:pt idx="2">
                  <c:v>72.959999999999994</c:v>
                </c:pt>
                <c:pt idx="3">
                  <c:v>88.31</c:v>
                </c:pt>
                <c:pt idx="4">
                  <c:v>83.52</c:v>
                </c:pt>
                <c:pt idx="5">
                  <c:v>88.3</c:v>
                </c:pt>
                <c:pt idx="8">
                  <c:v>71.86</c:v>
                </c:pt>
                <c:pt idx="9">
                  <c:v>83.73</c:v>
                </c:pt>
                <c:pt idx="10">
                  <c:v>77.959999999999994</c:v>
                </c:pt>
                <c:pt idx="11">
                  <c:v>81.64</c:v>
                </c:pt>
                <c:pt idx="1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984680"/>
        <c:axId val="101985072"/>
      </c:barChart>
      <c:catAx>
        <c:axId val="101984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1985072"/>
        <c:crosses val="autoZero"/>
        <c:auto val="1"/>
        <c:lblAlgn val="ctr"/>
        <c:lblOffset val="100"/>
        <c:noMultiLvlLbl val="0"/>
      </c:catAx>
      <c:valAx>
        <c:axId val="101985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1984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570557874896516"/>
          <c:y val="0.34782642259231666"/>
          <c:w val="0.22550353185717553"/>
          <c:h val="0.24552463231098676"/>
        </c:manualLayout>
      </c:layout>
      <c:overlay val="0"/>
      <c:txPr>
        <a:bodyPr/>
        <a:lstStyle/>
        <a:p>
          <a:pPr>
            <a:defRPr sz="71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Main findings 2016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247594050743664E-2"/>
          <c:y val="0.17171296296296298"/>
          <c:w val="0.89019685039370078"/>
          <c:h val="0.255931758530183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CCTV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9"/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9"/>
                <c:pt idx="0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MACHINING CENTRE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9"/>
                <c:pt idx="2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Sheet1!$A$9</c:f>
              <c:strCache>
                <c:ptCount val="1"/>
                <c:pt idx="0">
                  <c:v>LASER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9"/>
                <c:pt idx="1">
                  <c:v>1</c:v>
                </c:pt>
                <c:pt idx="2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WEC JET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9"/>
                <c:pt idx="2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Sheet1!$A$11</c:f>
              <c:strCache>
                <c:ptCount val="1"/>
                <c:pt idx="0">
                  <c:v>WEC MACHINING</c:v>
                </c:pt>
              </c:strCache>
            </c:strRef>
          </c:tx>
          <c:spPr>
            <a:solidFill>
              <a:srgbClr val="F79646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Sheet1!$B$11:$J$11</c:f>
              <c:numCache>
                <c:formatCode>General</c:formatCode>
                <c:ptCount val="9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Sheet1!$A$12</c:f>
              <c:strCache>
                <c:ptCount val="1"/>
                <c:pt idx="0">
                  <c:v>SP.PROJECTS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Sheet1!$B$12:$J$12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7"/>
          <c:order val="7"/>
          <c:tx>
            <c:strRef>
              <c:f>Sheet1!$A$13</c:f>
              <c:strCache>
                <c:ptCount val="1"/>
                <c:pt idx="0">
                  <c:v>LIVERPOOL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Sheet1!$B$13:$J$13</c:f>
              <c:numCache>
                <c:formatCode>General</c:formatCode>
                <c:ptCount val="9"/>
                <c:pt idx="4">
                  <c:v>1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Sheet1!$A$14</c:f>
              <c:strCache>
                <c:ptCount val="1"/>
                <c:pt idx="0">
                  <c:v>SHERBURN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Sheet1!$B$14:$J$14</c:f>
              <c:numCache>
                <c:formatCode>General</c:formatCode>
                <c:ptCount val="9"/>
                <c:pt idx="1">
                  <c:v>1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</c:ser>
        <c:ser>
          <c:idx val="9"/>
          <c:order val="9"/>
          <c:tx>
            <c:strRef>
              <c:f>Sheet1!$A$15</c:f>
              <c:strCache>
                <c:ptCount val="1"/>
                <c:pt idx="0">
                  <c:v>QUALITY</c:v>
                </c:pt>
              </c:strCache>
            </c:strRef>
          </c:tx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Sheet1!$B$15:$J$15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79832"/>
        <c:axId val="102480224"/>
      </c:barChart>
      <c:catAx>
        <c:axId val="102479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2480224"/>
        <c:crosses val="autoZero"/>
        <c:auto val="1"/>
        <c:lblAlgn val="ctr"/>
        <c:lblOffset val="100"/>
        <c:noMultiLvlLbl val="0"/>
      </c:catAx>
      <c:valAx>
        <c:axId val="10248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24798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 customers</c:v>
                </c:pt>
              </c:strCache>
            </c:strRef>
          </c:tx>
          <c:marker>
            <c:symbol val="none"/>
          </c:marker>
          <c:dLbls>
            <c:dLbl>
              <c:idx val="9"/>
              <c:layout>
                <c:manualLayout>
                  <c:x val="7.031778228532802E-2"/>
                  <c:y val="-4.6296296296296294E-3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1.8931710615280595E-2"/>
                  <c:y val="3.7037037037037035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2.2222222222222223E-2"/>
                  <c:y val="2.7777777777777776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7.3746312684365781E-2"/>
                  <c:y val="-7.499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Sheet1!$B$1:$BF$1</c:f>
              <c:strCache>
                <c:ptCount val="23"/>
                <c:pt idx="0">
                  <c:v>Dec-14</c:v>
                </c:pt>
                <c:pt idx="1">
                  <c:v>Feb-15</c:v>
                </c:pt>
                <c:pt idx="2">
                  <c:v>01/03/2015(3)</c:v>
                </c:pt>
                <c:pt idx="3">
                  <c:v>Apr-15</c:v>
                </c:pt>
                <c:pt idx="4">
                  <c:v>Apr-15</c:v>
                </c:pt>
                <c:pt idx="5">
                  <c:v>Apr-15</c:v>
                </c:pt>
                <c:pt idx="6">
                  <c:v>May-15</c:v>
                </c:pt>
                <c:pt idx="7">
                  <c:v>May-15</c:v>
                </c:pt>
                <c:pt idx="8">
                  <c:v>May-15</c:v>
                </c:pt>
                <c:pt idx="9">
                  <c:v>Jun-15</c:v>
                </c:pt>
                <c:pt idx="10">
                  <c:v>Jun-15</c:v>
                </c:pt>
                <c:pt idx="11">
                  <c:v>Jul-15</c:v>
                </c:pt>
                <c:pt idx="12">
                  <c:v>Jul-15</c:v>
                </c:pt>
                <c:pt idx="13">
                  <c:v>Aug-15</c:v>
                </c:pt>
                <c:pt idx="14">
                  <c:v>Aug-15</c:v>
                </c:pt>
                <c:pt idx="15">
                  <c:v>Sep-15</c:v>
                </c:pt>
                <c:pt idx="16">
                  <c:v>Sep-15</c:v>
                </c:pt>
                <c:pt idx="17">
                  <c:v>Oct-15</c:v>
                </c:pt>
                <c:pt idx="18">
                  <c:v>Oct-15</c:v>
                </c:pt>
                <c:pt idx="19">
                  <c:v>Oct-15</c:v>
                </c:pt>
                <c:pt idx="20">
                  <c:v>Nov-15</c:v>
                </c:pt>
                <c:pt idx="21">
                  <c:v>Nov-15</c:v>
                </c:pt>
                <c:pt idx="22">
                  <c:v>Dec-15</c:v>
                </c:pt>
              </c:strCache>
            </c:strRef>
          </c:cat>
          <c:val>
            <c:numRef>
              <c:f>Sheet1!$B$2:$BF$2</c:f>
              <c:numCache>
                <c:formatCode>0%</c:formatCode>
                <c:ptCount val="23"/>
                <c:pt idx="0">
                  <c:v>0.64</c:v>
                </c:pt>
                <c:pt idx="1">
                  <c:v>0.66</c:v>
                </c:pt>
                <c:pt idx="2">
                  <c:v>0.7</c:v>
                </c:pt>
                <c:pt idx="3">
                  <c:v>0.7</c:v>
                </c:pt>
                <c:pt idx="4">
                  <c:v>0.71</c:v>
                </c:pt>
                <c:pt idx="5">
                  <c:v>0.7</c:v>
                </c:pt>
                <c:pt idx="6">
                  <c:v>0.53</c:v>
                </c:pt>
                <c:pt idx="7">
                  <c:v>0.7</c:v>
                </c:pt>
                <c:pt idx="8">
                  <c:v>0.68</c:v>
                </c:pt>
                <c:pt idx="9">
                  <c:v>0.69</c:v>
                </c:pt>
                <c:pt idx="10">
                  <c:v>0.66</c:v>
                </c:pt>
                <c:pt idx="11">
                  <c:v>0.66</c:v>
                </c:pt>
                <c:pt idx="12">
                  <c:v>0.66</c:v>
                </c:pt>
                <c:pt idx="13">
                  <c:v>0.61</c:v>
                </c:pt>
                <c:pt idx="14">
                  <c:v>0.56999999999999995</c:v>
                </c:pt>
                <c:pt idx="15">
                  <c:v>0.67</c:v>
                </c:pt>
                <c:pt idx="16">
                  <c:v>0.67</c:v>
                </c:pt>
                <c:pt idx="17">
                  <c:v>0.6</c:v>
                </c:pt>
                <c:pt idx="18">
                  <c:v>0.57999999999999996</c:v>
                </c:pt>
                <c:pt idx="19">
                  <c:v>0.63</c:v>
                </c:pt>
                <c:pt idx="20">
                  <c:v>0.75</c:v>
                </c:pt>
                <c:pt idx="21">
                  <c:v>0.73</c:v>
                </c:pt>
                <c:pt idx="22">
                  <c:v>0.78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Internal customers</c:v>
                </c:pt>
              </c:strCache>
            </c:strRef>
          </c:tx>
          <c:marker>
            <c:symbol val="none"/>
          </c:marker>
          <c:dLbls>
            <c:dLbl>
              <c:idx val="15"/>
              <c:layout>
                <c:manualLayout>
                  <c:x val="2.2222222222222223E-2"/>
                  <c:y val="-5.5555555555555546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Sheet1!$B$1:$BF$1</c:f>
              <c:strCache>
                <c:ptCount val="23"/>
                <c:pt idx="0">
                  <c:v>Dec-14</c:v>
                </c:pt>
                <c:pt idx="1">
                  <c:v>Feb-15</c:v>
                </c:pt>
                <c:pt idx="2">
                  <c:v>01/03/2015(3)</c:v>
                </c:pt>
                <c:pt idx="3">
                  <c:v>Apr-15</c:v>
                </c:pt>
                <c:pt idx="4">
                  <c:v>Apr-15</c:v>
                </c:pt>
                <c:pt idx="5">
                  <c:v>Apr-15</c:v>
                </c:pt>
                <c:pt idx="6">
                  <c:v>May-15</c:v>
                </c:pt>
                <c:pt idx="7">
                  <c:v>May-15</c:v>
                </c:pt>
                <c:pt idx="8">
                  <c:v>May-15</c:v>
                </c:pt>
                <c:pt idx="9">
                  <c:v>Jun-15</c:v>
                </c:pt>
                <c:pt idx="10">
                  <c:v>Jun-15</c:v>
                </c:pt>
                <c:pt idx="11">
                  <c:v>Jul-15</c:v>
                </c:pt>
                <c:pt idx="12">
                  <c:v>Jul-15</c:v>
                </c:pt>
                <c:pt idx="13">
                  <c:v>Aug-15</c:v>
                </c:pt>
                <c:pt idx="14">
                  <c:v>Aug-15</c:v>
                </c:pt>
                <c:pt idx="15">
                  <c:v>Sep-15</c:v>
                </c:pt>
                <c:pt idx="16">
                  <c:v>Sep-15</c:v>
                </c:pt>
                <c:pt idx="17">
                  <c:v>Oct-15</c:v>
                </c:pt>
                <c:pt idx="18">
                  <c:v>Oct-15</c:v>
                </c:pt>
                <c:pt idx="19">
                  <c:v>Oct-15</c:v>
                </c:pt>
                <c:pt idx="20">
                  <c:v>Nov-15</c:v>
                </c:pt>
                <c:pt idx="21">
                  <c:v>Nov-15</c:v>
                </c:pt>
                <c:pt idx="22">
                  <c:v>Dec-15</c:v>
                </c:pt>
              </c:strCache>
            </c:strRef>
          </c:cat>
          <c:val>
            <c:numRef>
              <c:f>Sheet1!$B$3:$BF$3</c:f>
              <c:numCache>
                <c:formatCode>0%</c:formatCode>
                <c:ptCount val="23"/>
                <c:pt idx="0">
                  <c:v>0.77</c:v>
                </c:pt>
                <c:pt idx="1">
                  <c:v>0.73</c:v>
                </c:pt>
                <c:pt idx="2">
                  <c:v>0.84</c:v>
                </c:pt>
                <c:pt idx="3">
                  <c:v>0.82</c:v>
                </c:pt>
                <c:pt idx="4">
                  <c:v>0.82</c:v>
                </c:pt>
                <c:pt idx="5">
                  <c:v>0.78</c:v>
                </c:pt>
                <c:pt idx="6">
                  <c:v>0.62</c:v>
                </c:pt>
                <c:pt idx="7">
                  <c:v>0.78</c:v>
                </c:pt>
                <c:pt idx="8">
                  <c:v>0.79</c:v>
                </c:pt>
                <c:pt idx="9">
                  <c:v>0.81</c:v>
                </c:pt>
                <c:pt idx="10">
                  <c:v>0.78</c:v>
                </c:pt>
                <c:pt idx="11">
                  <c:v>0.75</c:v>
                </c:pt>
                <c:pt idx="12">
                  <c:v>0.8</c:v>
                </c:pt>
                <c:pt idx="13">
                  <c:v>0.67</c:v>
                </c:pt>
                <c:pt idx="14">
                  <c:v>0.66</c:v>
                </c:pt>
                <c:pt idx="15">
                  <c:v>0.68</c:v>
                </c:pt>
                <c:pt idx="16">
                  <c:v>0.74</c:v>
                </c:pt>
                <c:pt idx="17">
                  <c:v>0.67</c:v>
                </c:pt>
                <c:pt idx="18">
                  <c:v>0.55000000000000004</c:v>
                </c:pt>
                <c:pt idx="19">
                  <c:v>0.69</c:v>
                </c:pt>
                <c:pt idx="20">
                  <c:v>0.75</c:v>
                </c:pt>
                <c:pt idx="21">
                  <c:v>0.76</c:v>
                </c:pt>
                <c:pt idx="22">
                  <c:v>0.89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External customers</c:v>
                </c:pt>
              </c:strCache>
            </c:strRef>
          </c:tx>
          <c:marker>
            <c:symbol val="none"/>
          </c:marker>
          <c:dLbls>
            <c:dLbl>
              <c:idx val="9"/>
              <c:layout>
                <c:manualLayout>
                  <c:x val="2.7045300878972278E-3"/>
                  <c:y val="8.7962962962962965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5.4088472206694242E-3"/>
                  <c:y val="6.9444444444444448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4.1820418204182044E-2"/>
                  <c:y val="2.2522522522522521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6.1500615006150061E-2"/>
                  <c:y val="6.3063063063063057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5.5555555555555552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.11315936171695352"/>
                  <c:y val="3.349606299212598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3.6900369003690127E-2"/>
                  <c:y val="5.20520520520520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3.1956735496558412E-2"/>
                  <c:y val="-3.3333333333333333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168141592920355E-2"/>
                      <c:h val="6.3354330708661422E-2"/>
                    </c:manualLayout>
                  </c15:layout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Sheet1!$B$1:$BF$1</c:f>
              <c:strCache>
                <c:ptCount val="23"/>
                <c:pt idx="0">
                  <c:v>Dec-14</c:v>
                </c:pt>
                <c:pt idx="1">
                  <c:v>Feb-15</c:v>
                </c:pt>
                <c:pt idx="2">
                  <c:v>01/03/2015(3)</c:v>
                </c:pt>
                <c:pt idx="3">
                  <c:v>Apr-15</c:v>
                </c:pt>
                <c:pt idx="4">
                  <c:v>Apr-15</c:v>
                </c:pt>
                <c:pt idx="5">
                  <c:v>Apr-15</c:v>
                </c:pt>
                <c:pt idx="6">
                  <c:v>May-15</c:v>
                </c:pt>
                <c:pt idx="7">
                  <c:v>May-15</c:v>
                </c:pt>
                <c:pt idx="8">
                  <c:v>May-15</c:v>
                </c:pt>
                <c:pt idx="9">
                  <c:v>Jun-15</c:v>
                </c:pt>
                <c:pt idx="10">
                  <c:v>Jun-15</c:v>
                </c:pt>
                <c:pt idx="11">
                  <c:v>Jul-15</c:v>
                </c:pt>
                <c:pt idx="12">
                  <c:v>Jul-15</c:v>
                </c:pt>
                <c:pt idx="13">
                  <c:v>Aug-15</c:v>
                </c:pt>
                <c:pt idx="14">
                  <c:v>Aug-15</c:v>
                </c:pt>
                <c:pt idx="15">
                  <c:v>Sep-15</c:v>
                </c:pt>
                <c:pt idx="16">
                  <c:v>Sep-15</c:v>
                </c:pt>
                <c:pt idx="17">
                  <c:v>Oct-15</c:v>
                </c:pt>
                <c:pt idx="18">
                  <c:v>Oct-15</c:v>
                </c:pt>
                <c:pt idx="19">
                  <c:v>Oct-15</c:v>
                </c:pt>
                <c:pt idx="20">
                  <c:v>Nov-15</c:v>
                </c:pt>
                <c:pt idx="21">
                  <c:v>Nov-15</c:v>
                </c:pt>
                <c:pt idx="22">
                  <c:v>Dec-15</c:v>
                </c:pt>
              </c:strCache>
            </c:strRef>
          </c:cat>
          <c:val>
            <c:numRef>
              <c:f>Sheet1!$B$4:$BF$4</c:f>
              <c:numCache>
                <c:formatCode>0%</c:formatCode>
                <c:ptCount val="23"/>
                <c:pt idx="0">
                  <c:v>0.61</c:v>
                </c:pt>
                <c:pt idx="1">
                  <c:v>0.66</c:v>
                </c:pt>
                <c:pt idx="2">
                  <c:v>0.68</c:v>
                </c:pt>
                <c:pt idx="3">
                  <c:v>0.69</c:v>
                </c:pt>
                <c:pt idx="4">
                  <c:v>0.68</c:v>
                </c:pt>
                <c:pt idx="5">
                  <c:v>0.68</c:v>
                </c:pt>
                <c:pt idx="6">
                  <c:v>0.5</c:v>
                </c:pt>
                <c:pt idx="7">
                  <c:v>0.68</c:v>
                </c:pt>
                <c:pt idx="8">
                  <c:v>0.66</c:v>
                </c:pt>
                <c:pt idx="9">
                  <c:v>0.66</c:v>
                </c:pt>
                <c:pt idx="10">
                  <c:v>0.63</c:v>
                </c:pt>
                <c:pt idx="11">
                  <c:v>0.64</c:v>
                </c:pt>
                <c:pt idx="12">
                  <c:v>0.64</c:v>
                </c:pt>
                <c:pt idx="13">
                  <c:v>0.59</c:v>
                </c:pt>
                <c:pt idx="14">
                  <c:v>0.6</c:v>
                </c:pt>
                <c:pt idx="15">
                  <c:v>0.66</c:v>
                </c:pt>
                <c:pt idx="16">
                  <c:v>0.65</c:v>
                </c:pt>
                <c:pt idx="17">
                  <c:v>0.57999999999999996</c:v>
                </c:pt>
                <c:pt idx="18">
                  <c:v>0.59</c:v>
                </c:pt>
                <c:pt idx="19">
                  <c:v>0.61</c:v>
                </c:pt>
                <c:pt idx="20">
                  <c:v>0.73</c:v>
                </c:pt>
                <c:pt idx="21">
                  <c:v>0.73</c:v>
                </c:pt>
                <c:pt idx="22">
                  <c:v>0.75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Target</c:v>
                </c:pt>
              </c:strCache>
            </c:strRef>
          </c:tx>
          <c:marker>
            <c:symbol val="none"/>
          </c:marker>
          <c:cat>
            <c:strRef>
              <c:f>Sheet1!$B$1:$BF$1</c:f>
              <c:strCache>
                <c:ptCount val="23"/>
                <c:pt idx="0">
                  <c:v>Dec-14</c:v>
                </c:pt>
                <c:pt idx="1">
                  <c:v>Feb-15</c:v>
                </c:pt>
                <c:pt idx="2">
                  <c:v>01/03/2015(3)</c:v>
                </c:pt>
                <c:pt idx="3">
                  <c:v>Apr-15</c:v>
                </c:pt>
                <c:pt idx="4">
                  <c:v>Apr-15</c:v>
                </c:pt>
                <c:pt idx="5">
                  <c:v>Apr-15</c:v>
                </c:pt>
                <c:pt idx="6">
                  <c:v>May-15</c:v>
                </c:pt>
                <c:pt idx="7">
                  <c:v>May-15</c:v>
                </c:pt>
                <c:pt idx="8">
                  <c:v>May-15</c:v>
                </c:pt>
                <c:pt idx="9">
                  <c:v>Jun-15</c:v>
                </c:pt>
                <c:pt idx="10">
                  <c:v>Jun-15</c:v>
                </c:pt>
                <c:pt idx="11">
                  <c:v>Jul-15</c:v>
                </c:pt>
                <c:pt idx="12">
                  <c:v>Jul-15</c:v>
                </c:pt>
                <c:pt idx="13">
                  <c:v>Aug-15</c:v>
                </c:pt>
                <c:pt idx="14">
                  <c:v>Aug-15</c:v>
                </c:pt>
                <c:pt idx="15">
                  <c:v>Sep-15</c:v>
                </c:pt>
                <c:pt idx="16">
                  <c:v>Sep-15</c:v>
                </c:pt>
                <c:pt idx="17">
                  <c:v>Oct-15</c:v>
                </c:pt>
                <c:pt idx="18">
                  <c:v>Oct-15</c:v>
                </c:pt>
                <c:pt idx="19">
                  <c:v>Oct-15</c:v>
                </c:pt>
                <c:pt idx="20">
                  <c:v>Nov-15</c:v>
                </c:pt>
                <c:pt idx="21">
                  <c:v>Nov-15</c:v>
                </c:pt>
                <c:pt idx="22">
                  <c:v>Dec-15</c:v>
                </c:pt>
              </c:strCache>
            </c:strRef>
          </c:cat>
          <c:val>
            <c:numRef>
              <c:f>Sheet1!$B$5:$BF$5</c:f>
              <c:numCache>
                <c:formatCode>0%</c:formatCode>
                <c:ptCount val="23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  <c:pt idx="14">
                  <c:v>0.8</c:v>
                </c:pt>
                <c:pt idx="15">
                  <c:v>0.8</c:v>
                </c:pt>
                <c:pt idx="16">
                  <c:v>0.8</c:v>
                </c:pt>
                <c:pt idx="17">
                  <c:v>0.8</c:v>
                </c:pt>
                <c:pt idx="18">
                  <c:v>0.8</c:v>
                </c:pt>
                <c:pt idx="19">
                  <c:v>0.8</c:v>
                </c:pt>
                <c:pt idx="20">
                  <c:v>0.8</c:v>
                </c:pt>
                <c:pt idx="21">
                  <c:v>0.8</c:v>
                </c:pt>
                <c:pt idx="22">
                  <c:v>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8067848"/>
        <c:axId val="228068240"/>
      </c:lineChart>
      <c:catAx>
        <c:axId val="22806784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8068240"/>
        <c:crosses val="autoZero"/>
        <c:auto val="1"/>
        <c:lblAlgn val="ctr"/>
        <c:lblOffset val="100"/>
        <c:noMultiLvlLbl val="0"/>
      </c:catAx>
      <c:valAx>
        <c:axId val="2280682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8067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92636160807522"/>
          <c:y val="0.34750074234167372"/>
          <c:w val="0.23303868374165132"/>
          <c:h val="0.27000057678345868"/>
        </c:manualLayout>
      </c:layout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WEC JET LATE DELIVERIES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Total customers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1"/>
              <c:layout>
                <c:manualLayout>
                  <c:x val="0"/>
                  <c:y val="-3.240740740740740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-2.7777777777777776E-2"/>
                  <c:y val="-0.1087964785651793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Sheet1!$B$2:$AQ$2</c:f>
              <c:strCache>
                <c:ptCount val="20"/>
                <c:pt idx="0">
                  <c:v>Jan-15</c:v>
                </c:pt>
                <c:pt idx="1">
                  <c:v>Feb-15</c:v>
                </c:pt>
                <c:pt idx="2">
                  <c:v>Mar-15</c:v>
                </c:pt>
                <c:pt idx="3">
                  <c:v>Apr-15</c:v>
                </c:pt>
                <c:pt idx="4">
                  <c:v>Apr-15</c:v>
                </c:pt>
                <c:pt idx="5">
                  <c:v>May-15</c:v>
                </c:pt>
                <c:pt idx="6">
                  <c:v>May-15</c:v>
                </c:pt>
                <c:pt idx="7">
                  <c:v>Jun-15</c:v>
                </c:pt>
                <c:pt idx="8">
                  <c:v>Jun-15</c:v>
                </c:pt>
                <c:pt idx="9">
                  <c:v>Jul-15</c:v>
                </c:pt>
                <c:pt idx="10">
                  <c:v>Jul-15</c:v>
                </c:pt>
                <c:pt idx="11">
                  <c:v>Jul-15</c:v>
                </c:pt>
                <c:pt idx="12">
                  <c:v>Aug-15</c:v>
                </c:pt>
                <c:pt idx="13">
                  <c:v>Aug-15</c:v>
                </c:pt>
                <c:pt idx="14">
                  <c:v>Sep-15</c:v>
                </c:pt>
                <c:pt idx="15">
                  <c:v>Sep-15</c:v>
                </c:pt>
                <c:pt idx="16">
                  <c:v>Oct-15</c:v>
                </c:pt>
                <c:pt idx="17">
                  <c:v>Oct-15</c:v>
                </c:pt>
                <c:pt idx="18">
                  <c:v>01/11/2015(3)</c:v>
                </c:pt>
                <c:pt idx="19">
                  <c:v>Dec-15</c:v>
                </c:pt>
              </c:strCache>
            </c:strRef>
          </c:cat>
          <c:val>
            <c:numRef>
              <c:f>Sheet1!$B$3:$AQ$3</c:f>
              <c:numCache>
                <c:formatCode>0%</c:formatCode>
                <c:ptCount val="20"/>
                <c:pt idx="0">
                  <c:v>0.46</c:v>
                </c:pt>
                <c:pt idx="1">
                  <c:v>0.92</c:v>
                </c:pt>
                <c:pt idx="2">
                  <c:v>0.87</c:v>
                </c:pt>
                <c:pt idx="3">
                  <c:v>0.79</c:v>
                </c:pt>
                <c:pt idx="4">
                  <c:v>0.88</c:v>
                </c:pt>
                <c:pt idx="5">
                  <c:v>0.94</c:v>
                </c:pt>
                <c:pt idx="6">
                  <c:v>0.85</c:v>
                </c:pt>
                <c:pt idx="7">
                  <c:v>0.87</c:v>
                </c:pt>
                <c:pt idx="8">
                  <c:v>0.85</c:v>
                </c:pt>
                <c:pt idx="9">
                  <c:v>0.83</c:v>
                </c:pt>
                <c:pt idx="10">
                  <c:v>0.86</c:v>
                </c:pt>
                <c:pt idx="11">
                  <c:v>0.9</c:v>
                </c:pt>
                <c:pt idx="12">
                  <c:v>0.87</c:v>
                </c:pt>
                <c:pt idx="13">
                  <c:v>0.94</c:v>
                </c:pt>
                <c:pt idx="14">
                  <c:v>0.76</c:v>
                </c:pt>
                <c:pt idx="15">
                  <c:v>0.77</c:v>
                </c:pt>
                <c:pt idx="16">
                  <c:v>0.86</c:v>
                </c:pt>
                <c:pt idx="17">
                  <c:v>0.9</c:v>
                </c:pt>
                <c:pt idx="18">
                  <c:v>0.9</c:v>
                </c:pt>
                <c:pt idx="19">
                  <c:v>0.95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Internal customers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Sheet1!$B$2:$AQ$2</c:f>
              <c:strCache>
                <c:ptCount val="20"/>
                <c:pt idx="0">
                  <c:v>Jan-15</c:v>
                </c:pt>
                <c:pt idx="1">
                  <c:v>Feb-15</c:v>
                </c:pt>
                <c:pt idx="2">
                  <c:v>Mar-15</c:v>
                </c:pt>
                <c:pt idx="3">
                  <c:v>Apr-15</c:v>
                </c:pt>
                <c:pt idx="4">
                  <c:v>Apr-15</c:v>
                </c:pt>
                <c:pt idx="5">
                  <c:v>May-15</c:v>
                </c:pt>
                <c:pt idx="6">
                  <c:v>May-15</c:v>
                </c:pt>
                <c:pt idx="7">
                  <c:v>Jun-15</c:v>
                </c:pt>
                <c:pt idx="8">
                  <c:v>Jun-15</c:v>
                </c:pt>
                <c:pt idx="9">
                  <c:v>Jul-15</c:v>
                </c:pt>
                <c:pt idx="10">
                  <c:v>Jul-15</c:v>
                </c:pt>
                <c:pt idx="11">
                  <c:v>Jul-15</c:v>
                </c:pt>
                <c:pt idx="12">
                  <c:v>Aug-15</c:v>
                </c:pt>
                <c:pt idx="13">
                  <c:v>Aug-15</c:v>
                </c:pt>
                <c:pt idx="14">
                  <c:v>Sep-15</c:v>
                </c:pt>
                <c:pt idx="15">
                  <c:v>Sep-15</c:v>
                </c:pt>
                <c:pt idx="16">
                  <c:v>Oct-15</c:v>
                </c:pt>
                <c:pt idx="17">
                  <c:v>Oct-15</c:v>
                </c:pt>
                <c:pt idx="18">
                  <c:v>01/11/2015(3)</c:v>
                </c:pt>
                <c:pt idx="19">
                  <c:v>Dec-15</c:v>
                </c:pt>
              </c:strCache>
            </c:strRef>
          </c:cat>
          <c:val>
            <c:numRef>
              <c:f>Sheet1!$B$4:$AQ$4</c:f>
            </c:numRef>
          </c:val>
          <c:smooth val="0"/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External customers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Sheet1!$B$2:$AQ$2</c:f>
              <c:strCache>
                <c:ptCount val="20"/>
                <c:pt idx="0">
                  <c:v>Jan-15</c:v>
                </c:pt>
                <c:pt idx="1">
                  <c:v>Feb-15</c:v>
                </c:pt>
                <c:pt idx="2">
                  <c:v>Mar-15</c:v>
                </c:pt>
                <c:pt idx="3">
                  <c:v>Apr-15</c:v>
                </c:pt>
                <c:pt idx="4">
                  <c:v>Apr-15</c:v>
                </c:pt>
                <c:pt idx="5">
                  <c:v>May-15</c:v>
                </c:pt>
                <c:pt idx="6">
                  <c:v>May-15</c:v>
                </c:pt>
                <c:pt idx="7">
                  <c:v>Jun-15</c:v>
                </c:pt>
                <c:pt idx="8">
                  <c:v>Jun-15</c:v>
                </c:pt>
                <c:pt idx="9">
                  <c:v>Jul-15</c:v>
                </c:pt>
                <c:pt idx="10">
                  <c:v>Jul-15</c:v>
                </c:pt>
                <c:pt idx="11">
                  <c:v>Jul-15</c:v>
                </c:pt>
                <c:pt idx="12">
                  <c:v>Aug-15</c:v>
                </c:pt>
                <c:pt idx="13">
                  <c:v>Aug-15</c:v>
                </c:pt>
                <c:pt idx="14">
                  <c:v>Sep-15</c:v>
                </c:pt>
                <c:pt idx="15">
                  <c:v>Sep-15</c:v>
                </c:pt>
                <c:pt idx="16">
                  <c:v>Oct-15</c:v>
                </c:pt>
                <c:pt idx="17">
                  <c:v>Oct-15</c:v>
                </c:pt>
                <c:pt idx="18">
                  <c:v>01/11/2015(3)</c:v>
                </c:pt>
                <c:pt idx="19">
                  <c:v>Dec-15</c:v>
                </c:pt>
              </c:strCache>
            </c:strRef>
          </c:cat>
          <c:val>
            <c:numRef>
              <c:f>Sheet1!$B$5:$AQ$5</c:f>
            </c:numRef>
          </c:val>
          <c:smooth val="0"/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Target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Sheet1!$B$2:$AQ$2</c:f>
              <c:strCache>
                <c:ptCount val="20"/>
                <c:pt idx="0">
                  <c:v>Jan-15</c:v>
                </c:pt>
                <c:pt idx="1">
                  <c:v>Feb-15</c:v>
                </c:pt>
                <c:pt idx="2">
                  <c:v>Mar-15</c:v>
                </c:pt>
                <c:pt idx="3">
                  <c:v>Apr-15</c:v>
                </c:pt>
                <c:pt idx="4">
                  <c:v>Apr-15</c:v>
                </c:pt>
                <c:pt idx="5">
                  <c:v>May-15</c:v>
                </c:pt>
                <c:pt idx="6">
                  <c:v>May-15</c:v>
                </c:pt>
                <c:pt idx="7">
                  <c:v>Jun-15</c:v>
                </c:pt>
                <c:pt idx="8">
                  <c:v>Jun-15</c:v>
                </c:pt>
                <c:pt idx="9">
                  <c:v>Jul-15</c:v>
                </c:pt>
                <c:pt idx="10">
                  <c:v>Jul-15</c:v>
                </c:pt>
                <c:pt idx="11">
                  <c:v>Jul-15</c:v>
                </c:pt>
                <c:pt idx="12">
                  <c:v>Aug-15</c:v>
                </c:pt>
                <c:pt idx="13">
                  <c:v>Aug-15</c:v>
                </c:pt>
                <c:pt idx="14">
                  <c:v>Sep-15</c:v>
                </c:pt>
                <c:pt idx="15">
                  <c:v>Sep-15</c:v>
                </c:pt>
                <c:pt idx="16">
                  <c:v>Oct-15</c:v>
                </c:pt>
                <c:pt idx="17">
                  <c:v>Oct-15</c:v>
                </c:pt>
                <c:pt idx="18">
                  <c:v>01/11/2015(3)</c:v>
                </c:pt>
                <c:pt idx="19">
                  <c:v>Dec-15</c:v>
                </c:pt>
              </c:strCache>
            </c:strRef>
          </c:cat>
          <c:val>
            <c:numRef>
              <c:f>Sheet1!$B$6:$AQ$6</c:f>
              <c:numCache>
                <c:formatCode>0%</c:formatCode>
                <c:ptCount val="20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  <c:pt idx="14">
                  <c:v>0.8</c:v>
                </c:pt>
                <c:pt idx="15">
                  <c:v>0.8</c:v>
                </c:pt>
                <c:pt idx="16">
                  <c:v>0.8</c:v>
                </c:pt>
                <c:pt idx="17">
                  <c:v>0.8</c:v>
                </c:pt>
                <c:pt idx="18">
                  <c:v>0.8</c:v>
                </c:pt>
                <c:pt idx="19">
                  <c:v>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8069024"/>
        <c:axId val="228069416"/>
      </c:lineChart>
      <c:catAx>
        <c:axId val="228069024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8069416"/>
        <c:crosses val="autoZero"/>
        <c:auto val="1"/>
        <c:lblAlgn val="ctr"/>
        <c:lblOffset val="100"/>
        <c:noMultiLvlLbl val="0"/>
      </c:catAx>
      <c:valAx>
        <c:axId val="228069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80690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2270958186729887"/>
          <c:y val="0.87378813371505726"/>
          <c:w val="0.34528597236830333"/>
          <c:h val="9.061506571859853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OTIF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1"/>
              <c:layout>
                <c:manualLayout>
                  <c:x val="0"/>
                  <c:y val="5.092592592592597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layout>
                <c:manualLayout>
                  <c:x val="0"/>
                  <c:y val="0.1435185185185185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4"/>
              <c:layout>
                <c:manualLayout>
                  <c:x val="0"/>
                  <c:y val="4.6136101499423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Sheet1!$B$1:$BP$2</c:f>
              <c:strCache>
                <c:ptCount val="29"/>
                <c:pt idx="0">
                  <c:v>Jan-15</c:v>
                </c:pt>
                <c:pt idx="1">
                  <c:v>Jan-15</c:v>
                </c:pt>
                <c:pt idx="2">
                  <c:v>Jan-15</c:v>
                </c:pt>
                <c:pt idx="3">
                  <c:v>Feb-15</c:v>
                </c:pt>
                <c:pt idx="4">
                  <c:v>Feb-15</c:v>
                </c:pt>
                <c:pt idx="5">
                  <c:v>Mar-15</c:v>
                </c:pt>
                <c:pt idx="6">
                  <c:v>Mar-15</c:v>
                </c:pt>
                <c:pt idx="7">
                  <c:v>Mar-15</c:v>
                </c:pt>
                <c:pt idx="8">
                  <c:v>Apr-15</c:v>
                </c:pt>
                <c:pt idx="9">
                  <c:v>Apr-15</c:v>
                </c:pt>
                <c:pt idx="10">
                  <c:v>Apr-15</c:v>
                </c:pt>
                <c:pt idx="11">
                  <c:v>May-15</c:v>
                </c:pt>
                <c:pt idx="12">
                  <c:v>May-15</c:v>
                </c:pt>
                <c:pt idx="13">
                  <c:v>May-15</c:v>
                </c:pt>
                <c:pt idx="14">
                  <c:v>Jun-15</c:v>
                </c:pt>
                <c:pt idx="15">
                  <c:v>Jun-15</c:v>
                </c:pt>
                <c:pt idx="16">
                  <c:v>Jul-15</c:v>
                </c:pt>
                <c:pt idx="17">
                  <c:v>Jul-15</c:v>
                </c:pt>
                <c:pt idx="18">
                  <c:v>Jul-15</c:v>
                </c:pt>
                <c:pt idx="19">
                  <c:v>Aug-15</c:v>
                </c:pt>
                <c:pt idx="20">
                  <c:v>Aug-15</c:v>
                </c:pt>
                <c:pt idx="21">
                  <c:v>Aug-15</c:v>
                </c:pt>
                <c:pt idx="22">
                  <c:v>Sep-15</c:v>
                </c:pt>
                <c:pt idx="23">
                  <c:v>Sep-15</c:v>
                </c:pt>
                <c:pt idx="24">
                  <c:v>Oct-15</c:v>
                </c:pt>
                <c:pt idx="25">
                  <c:v>Oct-15</c:v>
                </c:pt>
                <c:pt idx="26">
                  <c:v>Oct-15</c:v>
                </c:pt>
                <c:pt idx="27">
                  <c:v>01/11/2015(2)</c:v>
                </c:pt>
                <c:pt idx="28">
                  <c:v>Dec-15</c:v>
                </c:pt>
              </c:strCache>
            </c:strRef>
          </c:cat>
          <c:val>
            <c:numRef>
              <c:f>Sheet1!$B$3:$BP$3</c:f>
              <c:numCache>
                <c:formatCode>0%</c:formatCode>
                <c:ptCount val="29"/>
                <c:pt idx="0">
                  <c:v>0.37</c:v>
                </c:pt>
                <c:pt idx="1">
                  <c:v>0.15</c:v>
                </c:pt>
                <c:pt idx="2">
                  <c:v>0.19</c:v>
                </c:pt>
                <c:pt idx="3">
                  <c:v>0.25</c:v>
                </c:pt>
                <c:pt idx="4">
                  <c:v>0.36</c:v>
                </c:pt>
                <c:pt idx="5">
                  <c:v>0.3</c:v>
                </c:pt>
                <c:pt idx="6">
                  <c:v>0.23</c:v>
                </c:pt>
                <c:pt idx="7">
                  <c:v>0.28999999999999998</c:v>
                </c:pt>
                <c:pt idx="8">
                  <c:v>0.38</c:v>
                </c:pt>
                <c:pt idx="9">
                  <c:v>0.4</c:v>
                </c:pt>
                <c:pt idx="10">
                  <c:v>0.38</c:v>
                </c:pt>
                <c:pt idx="11">
                  <c:v>0.41</c:v>
                </c:pt>
                <c:pt idx="12">
                  <c:v>0.42</c:v>
                </c:pt>
                <c:pt idx="13">
                  <c:v>0.49</c:v>
                </c:pt>
                <c:pt idx="14">
                  <c:v>0.41</c:v>
                </c:pt>
                <c:pt idx="15">
                  <c:v>0.36</c:v>
                </c:pt>
                <c:pt idx="16">
                  <c:v>0.32</c:v>
                </c:pt>
                <c:pt idx="17">
                  <c:v>0.48</c:v>
                </c:pt>
                <c:pt idx="18">
                  <c:v>0.6</c:v>
                </c:pt>
                <c:pt idx="19">
                  <c:v>0.69</c:v>
                </c:pt>
                <c:pt idx="20">
                  <c:v>0.7</c:v>
                </c:pt>
                <c:pt idx="21">
                  <c:v>0.72</c:v>
                </c:pt>
                <c:pt idx="22">
                  <c:v>0.62</c:v>
                </c:pt>
                <c:pt idx="23">
                  <c:v>0.68</c:v>
                </c:pt>
                <c:pt idx="24">
                  <c:v>0.56999999999999995</c:v>
                </c:pt>
                <c:pt idx="25">
                  <c:v>0.55000000000000004</c:v>
                </c:pt>
                <c:pt idx="26">
                  <c:v>0.54</c:v>
                </c:pt>
                <c:pt idx="27">
                  <c:v>0.84</c:v>
                </c:pt>
                <c:pt idx="28">
                  <c:v>0.52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TARGET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Sheet1!$B$1:$BP$2</c:f>
              <c:strCache>
                <c:ptCount val="29"/>
                <c:pt idx="0">
                  <c:v>Jan-15</c:v>
                </c:pt>
                <c:pt idx="1">
                  <c:v>Jan-15</c:v>
                </c:pt>
                <c:pt idx="2">
                  <c:v>Jan-15</c:v>
                </c:pt>
                <c:pt idx="3">
                  <c:v>Feb-15</c:v>
                </c:pt>
                <c:pt idx="4">
                  <c:v>Feb-15</c:v>
                </c:pt>
                <c:pt idx="5">
                  <c:v>Mar-15</c:v>
                </c:pt>
                <c:pt idx="6">
                  <c:v>Mar-15</c:v>
                </c:pt>
                <c:pt idx="7">
                  <c:v>Mar-15</c:v>
                </c:pt>
                <c:pt idx="8">
                  <c:v>Apr-15</c:v>
                </c:pt>
                <c:pt idx="9">
                  <c:v>Apr-15</c:v>
                </c:pt>
                <c:pt idx="10">
                  <c:v>Apr-15</c:v>
                </c:pt>
                <c:pt idx="11">
                  <c:v>May-15</c:v>
                </c:pt>
                <c:pt idx="12">
                  <c:v>May-15</c:v>
                </c:pt>
                <c:pt idx="13">
                  <c:v>May-15</c:v>
                </c:pt>
                <c:pt idx="14">
                  <c:v>Jun-15</c:v>
                </c:pt>
                <c:pt idx="15">
                  <c:v>Jun-15</c:v>
                </c:pt>
                <c:pt idx="16">
                  <c:v>Jul-15</c:v>
                </c:pt>
                <c:pt idx="17">
                  <c:v>Jul-15</c:v>
                </c:pt>
                <c:pt idx="18">
                  <c:v>Jul-15</c:v>
                </c:pt>
                <c:pt idx="19">
                  <c:v>Aug-15</c:v>
                </c:pt>
                <c:pt idx="20">
                  <c:v>Aug-15</c:v>
                </c:pt>
                <c:pt idx="21">
                  <c:v>Aug-15</c:v>
                </c:pt>
                <c:pt idx="22">
                  <c:v>Sep-15</c:v>
                </c:pt>
                <c:pt idx="23">
                  <c:v>Sep-15</c:v>
                </c:pt>
                <c:pt idx="24">
                  <c:v>Oct-15</c:v>
                </c:pt>
                <c:pt idx="25">
                  <c:v>Oct-15</c:v>
                </c:pt>
                <c:pt idx="26">
                  <c:v>Oct-15</c:v>
                </c:pt>
                <c:pt idx="27">
                  <c:v>01/11/2015(2)</c:v>
                </c:pt>
                <c:pt idx="28">
                  <c:v>Dec-15</c:v>
                </c:pt>
              </c:strCache>
            </c:strRef>
          </c:cat>
          <c:val>
            <c:numRef>
              <c:f>Sheet1!$B$4:$BP$4</c:f>
              <c:numCache>
                <c:formatCode>0%</c:formatCode>
                <c:ptCount val="29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  <c:pt idx="14">
                  <c:v>0.8</c:v>
                </c:pt>
                <c:pt idx="15">
                  <c:v>0.8</c:v>
                </c:pt>
                <c:pt idx="16">
                  <c:v>0.8</c:v>
                </c:pt>
                <c:pt idx="17">
                  <c:v>0.8</c:v>
                </c:pt>
                <c:pt idx="18">
                  <c:v>0.8</c:v>
                </c:pt>
                <c:pt idx="19">
                  <c:v>0.8</c:v>
                </c:pt>
                <c:pt idx="20">
                  <c:v>0.8</c:v>
                </c:pt>
                <c:pt idx="21">
                  <c:v>0.8</c:v>
                </c:pt>
                <c:pt idx="22">
                  <c:v>0.8</c:v>
                </c:pt>
                <c:pt idx="23">
                  <c:v>0.8</c:v>
                </c:pt>
                <c:pt idx="24">
                  <c:v>0.8</c:v>
                </c:pt>
                <c:pt idx="25">
                  <c:v>0.8</c:v>
                </c:pt>
                <c:pt idx="26">
                  <c:v>0.8</c:v>
                </c:pt>
                <c:pt idx="27">
                  <c:v>0.8</c:v>
                </c:pt>
                <c:pt idx="28">
                  <c:v>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8070592"/>
        <c:axId val="228070984"/>
      </c:lineChart>
      <c:catAx>
        <c:axId val="228070592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80709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2807098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80705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3751335184789575"/>
          <c:y val="0.62537856604419317"/>
          <c:w val="0.81252479628894925"/>
          <c:h val="0.3262844692404486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customer complaints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Sheet1!$B$6:$J$7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9"/>
                <c:pt idx="0">
                  <c:v>37</c:v>
                </c:pt>
                <c:pt idx="1">
                  <c:v>10</c:v>
                </c:pt>
                <c:pt idx="2">
                  <c:v>24</c:v>
                </c:pt>
                <c:pt idx="3">
                  <c:v>525</c:v>
                </c:pt>
                <c:pt idx="4">
                  <c:v>16</c:v>
                </c:pt>
                <c:pt idx="5">
                  <c:v>115</c:v>
                </c:pt>
                <c:pt idx="6">
                  <c:v>29</c:v>
                </c:pt>
                <c:pt idx="7">
                  <c:v>17</c:v>
                </c:pt>
                <c:pt idx="8">
                  <c:v>60</c:v>
                </c:pt>
              </c:numCache>
            </c:numRef>
          </c:val>
        </c:ser>
        <c:ser>
          <c:idx val="1"/>
          <c:order val="1"/>
          <c:tx>
            <c:strRef>
              <c:f>Sheet1!$A$9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Sheet1!$B$6:$J$7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9"/>
                <c:pt idx="0">
                  <c:v>23</c:v>
                </c:pt>
                <c:pt idx="1">
                  <c:v>2</c:v>
                </c:pt>
                <c:pt idx="2">
                  <c:v>30</c:v>
                </c:pt>
                <c:pt idx="3">
                  <c:v>339</c:v>
                </c:pt>
                <c:pt idx="4">
                  <c:v>10</c:v>
                </c:pt>
                <c:pt idx="5">
                  <c:v>121</c:v>
                </c:pt>
                <c:pt idx="6">
                  <c:v>27</c:v>
                </c:pt>
                <c:pt idx="7">
                  <c:v>15</c:v>
                </c:pt>
                <c:pt idx="8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550856"/>
        <c:axId val="225551248"/>
      </c:barChart>
      <c:catAx>
        <c:axId val="22555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551248"/>
        <c:crosses val="autoZero"/>
        <c:auto val="1"/>
        <c:lblAlgn val="ctr"/>
        <c:lblOffset val="100"/>
        <c:noMultiLvlLbl val="0"/>
      </c:catAx>
      <c:valAx>
        <c:axId val="22555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550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cost of non-quality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Sheet1!$B$11:$J$12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Sheet1!$B$13:$J$13</c:f>
              <c:numCache>
                <c:formatCode>0.00%</c:formatCode>
                <c:ptCount val="9"/>
                <c:pt idx="0">
                  <c:v>4.0000000000000001E-3</c:v>
                </c:pt>
                <c:pt idx="1">
                  <c:v>0.01</c:v>
                </c:pt>
                <c:pt idx="2">
                  <c:v>3.0000000000000001E-3</c:v>
                </c:pt>
                <c:pt idx="3">
                  <c:v>1.6E-2</c:v>
                </c:pt>
                <c:pt idx="4">
                  <c:v>1E-4</c:v>
                </c:pt>
                <c:pt idx="5">
                  <c:v>7.4000000000000003E-3</c:v>
                </c:pt>
                <c:pt idx="6">
                  <c:v>2.9000000000000001E-2</c:v>
                </c:pt>
                <c:pt idx="7">
                  <c:v>1.2999999999999999E-3</c:v>
                </c:pt>
                <c:pt idx="8">
                  <c:v>8.0000000000000002E-3</c:v>
                </c:pt>
              </c:numCache>
            </c:numRef>
          </c:val>
        </c:ser>
        <c:ser>
          <c:idx val="1"/>
          <c:order val="1"/>
          <c:tx>
            <c:strRef>
              <c:f>Sheet1!$A$14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Sheet1!$B$11:$J$12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Sheet1!$B$14:$J$14</c:f>
              <c:numCache>
                <c:formatCode>0.00%</c:formatCode>
                <c:ptCount val="9"/>
                <c:pt idx="0">
                  <c:v>6.0000000000000001E-3</c:v>
                </c:pt>
                <c:pt idx="1">
                  <c:v>4.4999999999999998E-2</c:v>
                </c:pt>
                <c:pt idx="2">
                  <c:v>3.0000000000000001E-3</c:v>
                </c:pt>
                <c:pt idx="3">
                  <c:v>4.0000000000000001E-3</c:v>
                </c:pt>
                <c:pt idx="4">
                  <c:v>2E-3</c:v>
                </c:pt>
                <c:pt idx="5">
                  <c:v>7.0000000000000001E-3</c:v>
                </c:pt>
                <c:pt idx="6">
                  <c:v>8.0000000000000002E-3</c:v>
                </c:pt>
                <c:pt idx="7">
                  <c:v>1.1000000000000001E-3</c:v>
                </c:pt>
                <c:pt idx="8">
                  <c:v>1.7000000000000001E-2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552424"/>
        <c:axId val="225552816"/>
      </c:barChart>
      <c:catAx>
        <c:axId val="225552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552816"/>
        <c:crosses val="autoZero"/>
        <c:auto val="1"/>
        <c:lblAlgn val="ctr"/>
        <c:lblOffset val="100"/>
        <c:noMultiLvlLbl val="0"/>
      </c:catAx>
      <c:valAx>
        <c:axId val="22555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552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8170713035870518"/>
          <c:y val="0.2197189413823272"/>
          <c:w val="0.22547484689413824"/>
          <c:h val="0.37579141149023038"/>
        </c:manualLayout>
      </c:layout>
      <c:doughnutChart>
        <c:varyColors val="1"/>
        <c:ser>
          <c:idx val="0"/>
          <c:order val="0"/>
          <c:tx>
            <c:strRef>
              <c:f>Sheet1!$B$4</c:f>
              <c:strCache>
                <c:ptCount val="1"/>
                <c:pt idx="0">
                  <c:v>Jan-15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Sheet1!$B$5:$B$15</c:f>
            </c:numRef>
          </c:val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Feb-15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Sheet1!$C$5:$C$15</c:f>
            </c:numRef>
          </c:val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Mar-15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Sheet1!$D$5:$D$15</c:f>
            </c:numRef>
          </c:val>
        </c:ser>
        <c:ser>
          <c:idx val="3"/>
          <c:order val="3"/>
          <c:tx>
            <c:strRef>
              <c:f>Sheet1!$E$4</c:f>
              <c:strCache>
                <c:ptCount val="1"/>
                <c:pt idx="0">
                  <c:v>Apr-15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Sheet1!$E$5:$E$15</c:f>
            </c:numRef>
          </c:val>
        </c:ser>
        <c:ser>
          <c:idx val="4"/>
          <c:order val="4"/>
          <c:tx>
            <c:strRef>
              <c:f>Sheet1!$F$4</c:f>
              <c:strCache>
                <c:ptCount val="1"/>
                <c:pt idx="0">
                  <c:v>May-15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Sheet1!$F$5:$F$15</c:f>
            </c:numRef>
          </c:val>
        </c:ser>
        <c:ser>
          <c:idx val="5"/>
          <c:order val="5"/>
          <c:tx>
            <c:strRef>
              <c:f>Sheet1!$G$4</c:f>
              <c:strCache>
                <c:ptCount val="1"/>
                <c:pt idx="0">
                  <c:v>Jun-15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Sheet1!$G$5:$G$15</c:f>
            </c:numRef>
          </c:val>
        </c:ser>
        <c:ser>
          <c:idx val="6"/>
          <c:order val="6"/>
          <c:tx>
            <c:strRef>
              <c:f>Sheet1!$H$4</c:f>
              <c:strCache>
                <c:ptCount val="1"/>
                <c:pt idx="0">
                  <c:v>Jul-15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Sheet1!$H$5:$H$15</c:f>
            </c:numRef>
          </c:val>
        </c:ser>
        <c:ser>
          <c:idx val="7"/>
          <c:order val="7"/>
          <c:tx>
            <c:strRef>
              <c:f>Sheet1!$I$4</c:f>
              <c:strCache>
                <c:ptCount val="1"/>
                <c:pt idx="0">
                  <c:v>Aug-15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Sheet1!$I$5:$I$15</c:f>
            </c:numRef>
          </c:val>
        </c:ser>
        <c:ser>
          <c:idx val="8"/>
          <c:order val="8"/>
          <c:tx>
            <c:strRef>
              <c:f>Sheet1!$J$4</c:f>
              <c:strCache>
                <c:ptCount val="1"/>
                <c:pt idx="0">
                  <c:v>Sep-15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Sheet1!$J$5:$J$15</c:f>
            </c:numRef>
          </c:val>
        </c:ser>
        <c:ser>
          <c:idx val="9"/>
          <c:order val="9"/>
          <c:tx>
            <c:strRef>
              <c:f>Sheet1!$K$4</c:f>
              <c:strCache>
                <c:ptCount val="1"/>
                <c:pt idx="0">
                  <c:v>Oct-15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Sheet1!$K$5:$K$15</c:f>
            </c:numRef>
          </c:val>
        </c:ser>
        <c:ser>
          <c:idx val="10"/>
          <c:order val="10"/>
          <c:tx>
            <c:strRef>
              <c:f>Sheet1!$L$4</c:f>
              <c:strCache>
                <c:ptCount val="1"/>
                <c:pt idx="0">
                  <c:v>Nov-15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Sheet1!$L$5:$L$15</c:f>
            </c:numRef>
          </c:val>
        </c:ser>
        <c:ser>
          <c:idx val="11"/>
          <c:order val="11"/>
          <c:tx>
            <c:strRef>
              <c:f>Sheet1!$M$4</c:f>
              <c:strCache>
                <c:ptCount val="1"/>
                <c:pt idx="0">
                  <c:v>Dec-15</c:v>
                </c:pt>
              </c:strCache>
            </c:strRef>
          </c:tx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Sheet1!$M$5:$M$15</c:f>
            </c:numRef>
          </c:val>
        </c:ser>
        <c:ser>
          <c:idx val="12"/>
          <c:order val="12"/>
          <c:tx>
            <c:strRef>
              <c:f>Sheet1!$N$4</c:f>
              <c:strCache>
                <c:ptCount val="1"/>
                <c:pt idx="0">
                  <c:v>Total ncr's / department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6.1111111111111109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9444444444444337E-2"/>
                  <c:y val="-4.1666666666666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77777777777776E-2"/>
                  <c:y val="6.01853674540682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00000000000003E-2"/>
                      <c:h val="8.3264071157771929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7.7777777777777682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2222222222222215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666666666666664E-2"/>
                  <c:y val="6.01851851851850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111111111111109E-2"/>
                      <c:h val="5.5486293379994167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8.6111111111111166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3333333333333384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833333333333334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77777777777778"/>
                      <c:h val="8.789370078740158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4.7222222222222276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1111220472441001E-2"/>
                  <c:y val="-6.48148148148147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111111111111114E-2"/>
                      <c:h val="7.4004811898512685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Sheet1!$A$5:$A$15</c:f>
              <c:strCache>
                <c:ptCount val="11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GENERAL</c:v>
                </c:pt>
                <c:pt idx="4">
                  <c:v>LASER</c:v>
                </c:pt>
                <c:pt idx="5">
                  <c:v>WEC JET</c:v>
                </c:pt>
                <c:pt idx="6">
                  <c:v>WEC Machining</c:v>
                </c:pt>
                <c:pt idx="7">
                  <c:v>QUALITY</c:v>
                </c:pt>
                <c:pt idx="8">
                  <c:v>SP.PROJECTS</c:v>
                </c:pt>
                <c:pt idx="9">
                  <c:v>LIVERPOOL</c:v>
                </c:pt>
                <c:pt idx="10">
                  <c:v>SHERBURN</c:v>
                </c:pt>
              </c:strCache>
            </c:strRef>
          </c:cat>
          <c:val>
            <c:numRef>
              <c:f>Sheet1!$N$5:$N$15</c:f>
              <c:numCache>
                <c:formatCode>General</c:formatCode>
                <c:ptCount val="11"/>
                <c:pt idx="0">
                  <c:v>85</c:v>
                </c:pt>
                <c:pt idx="1">
                  <c:v>174</c:v>
                </c:pt>
                <c:pt idx="2">
                  <c:v>31</c:v>
                </c:pt>
                <c:pt idx="3">
                  <c:v>3</c:v>
                </c:pt>
                <c:pt idx="4">
                  <c:v>787</c:v>
                </c:pt>
                <c:pt idx="5">
                  <c:v>13</c:v>
                </c:pt>
                <c:pt idx="6">
                  <c:v>263</c:v>
                </c:pt>
                <c:pt idx="7">
                  <c:v>138</c:v>
                </c:pt>
                <c:pt idx="8">
                  <c:v>101</c:v>
                </c:pt>
                <c:pt idx="9">
                  <c:v>169</c:v>
                </c:pt>
                <c:pt idx="10">
                  <c:v>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Sheet1!$B$4</c:f>
              <c:strCache>
                <c:ptCount val="1"/>
                <c:pt idx="0">
                  <c:v>Jan-16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Sheet1!$B$5:$B$14</c:f>
            </c:numRef>
          </c:val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Feb-16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Sheet1!$C$5:$C$14</c:f>
            </c:numRef>
          </c:val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Mar-16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Sheet1!$D$5:$D$14</c:f>
            </c:numRef>
          </c:val>
        </c:ser>
        <c:ser>
          <c:idx val="3"/>
          <c:order val="3"/>
          <c:tx>
            <c:strRef>
              <c:f>Sheet1!$E$4</c:f>
              <c:strCache>
                <c:ptCount val="1"/>
                <c:pt idx="0">
                  <c:v>Apr-16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Sheet1!$E$5:$E$14</c:f>
            </c:numRef>
          </c:val>
        </c:ser>
        <c:ser>
          <c:idx val="4"/>
          <c:order val="4"/>
          <c:tx>
            <c:strRef>
              <c:f>Sheet1!$F$4</c:f>
              <c:strCache>
                <c:ptCount val="1"/>
                <c:pt idx="0">
                  <c:v>May-16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Sheet1!$F$5:$F$14</c:f>
            </c:numRef>
          </c:val>
        </c:ser>
        <c:ser>
          <c:idx val="5"/>
          <c:order val="5"/>
          <c:tx>
            <c:strRef>
              <c:f>Sheet1!$G$4</c:f>
              <c:strCache>
                <c:ptCount val="1"/>
                <c:pt idx="0">
                  <c:v>Jun-16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Sheet1!$G$5:$G$14</c:f>
            </c:numRef>
          </c:val>
        </c:ser>
        <c:ser>
          <c:idx val="6"/>
          <c:order val="6"/>
          <c:tx>
            <c:strRef>
              <c:f>Sheet1!$H$4</c:f>
              <c:strCache>
                <c:ptCount val="1"/>
                <c:pt idx="0">
                  <c:v>Jul-16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Sheet1!$H$5:$H$14</c:f>
            </c:numRef>
          </c:val>
        </c:ser>
        <c:ser>
          <c:idx val="7"/>
          <c:order val="7"/>
          <c:tx>
            <c:strRef>
              <c:f>Sheet1!$I$4</c:f>
              <c:strCache>
                <c:ptCount val="1"/>
                <c:pt idx="0">
                  <c:v>Aug-16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Sheet1!$I$5:$I$14</c:f>
            </c:numRef>
          </c:val>
        </c:ser>
        <c:ser>
          <c:idx val="8"/>
          <c:order val="8"/>
          <c:tx>
            <c:strRef>
              <c:f>Sheet1!$J$4</c:f>
              <c:strCache>
                <c:ptCount val="1"/>
                <c:pt idx="0">
                  <c:v>Sep-16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Sheet1!$J$5:$J$14</c:f>
            </c:numRef>
          </c:val>
        </c:ser>
        <c:ser>
          <c:idx val="9"/>
          <c:order val="9"/>
          <c:tx>
            <c:strRef>
              <c:f>Sheet1!$K$4</c:f>
              <c:strCache>
                <c:ptCount val="1"/>
                <c:pt idx="0">
                  <c:v>Oct-16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Sheet1!$K$5:$K$14</c:f>
            </c:numRef>
          </c:val>
        </c:ser>
        <c:ser>
          <c:idx val="10"/>
          <c:order val="10"/>
          <c:tx>
            <c:strRef>
              <c:f>Sheet1!$L$4</c:f>
              <c:strCache>
                <c:ptCount val="1"/>
                <c:pt idx="0">
                  <c:v>Nov-16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Sheet1!$L$5:$L$14</c:f>
            </c:numRef>
          </c:val>
        </c:ser>
        <c:ser>
          <c:idx val="11"/>
          <c:order val="11"/>
          <c:tx>
            <c:strRef>
              <c:f>Sheet1!$M$4</c:f>
              <c:strCache>
                <c:ptCount val="1"/>
                <c:pt idx="0">
                  <c:v>Dec-16</c:v>
                </c:pt>
              </c:strCache>
            </c:strRef>
          </c:tx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Sheet1!$M$5:$M$14</c:f>
            </c:numRef>
          </c:val>
        </c:ser>
        <c:ser>
          <c:idx val="12"/>
          <c:order val="12"/>
          <c:tx>
            <c:strRef>
              <c:f>Sheet1!$N$4</c:f>
              <c:strCache>
                <c:ptCount val="1"/>
                <c:pt idx="0">
                  <c:v>Total ncr's/department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4.1666666666666664E-2"/>
                  <c:y val="-7.4404761904761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5"/>
                  <c:y val="-4.4642857142857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9999999999999895E-2"/>
                  <c:y val="-2.976190476190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833333333333334"/>
                  <c:y val="4.960317460317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1111111111111165E-2"/>
                  <c:y val="7.44047619047619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00000000000003E-2"/>
                      <c:h val="5.4489282589676294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8.6111111111111166E-2"/>
                  <c:y val="1.488095238095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2777777777777778E-2"/>
                  <c:y val="-1.984126984126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222222222222221E-2"/>
                  <c:y val="-2.48015873015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9444444444444497E-2"/>
                  <c:y val="-6.4484126984127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7777777777777779E-3"/>
                  <c:y val="-7.9365079365079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Sheet1!$A$5:$A$14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QUALITY</c:v>
                </c:pt>
                <c:pt idx="7">
                  <c:v>SP.PROJECTS</c:v>
                </c:pt>
                <c:pt idx="8">
                  <c:v>LIVERPOOL</c:v>
                </c:pt>
                <c:pt idx="9">
                  <c:v>SHERBURN</c:v>
                </c:pt>
              </c:strCache>
            </c:strRef>
          </c:cat>
          <c:val>
            <c:numRef>
              <c:f>Sheet1!$N$5:$N$14</c:f>
              <c:numCache>
                <c:formatCode>General</c:formatCode>
                <c:ptCount val="10"/>
                <c:pt idx="0">
                  <c:v>78</c:v>
                </c:pt>
                <c:pt idx="1">
                  <c:v>175</c:v>
                </c:pt>
                <c:pt idx="2">
                  <c:v>44</c:v>
                </c:pt>
                <c:pt idx="3">
                  <c:v>583</c:v>
                </c:pt>
                <c:pt idx="4">
                  <c:v>12</c:v>
                </c:pt>
                <c:pt idx="5">
                  <c:v>269</c:v>
                </c:pt>
                <c:pt idx="6">
                  <c:v>205</c:v>
                </c:pt>
                <c:pt idx="7">
                  <c:v>82</c:v>
                </c:pt>
                <c:pt idx="8">
                  <c:v>178</c:v>
                </c:pt>
                <c:pt idx="9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NCR by type of complaint 2015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9247594050743664E-2"/>
          <c:y val="0.17171296296296298"/>
          <c:w val="0.89019685039370078"/>
          <c:h val="0.25593175853018374"/>
        </c:manualLayout>
      </c:layout>
      <c:areaChart>
        <c:grouping val="standar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CCTV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Sheet1!$B$5:$R$5</c:f>
              <c:strCache>
                <c:ptCount val="17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incomplete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  <c:pt idx="16">
                  <c:v>late delivery</c:v>
                </c:pt>
              </c:strCache>
            </c:strRef>
          </c:cat>
          <c:val>
            <c:numRef>
              <c:f>Sheet1!$B$6:$R$6</c:f>
              <c:numCache>
                <c:formatCode>General</c:formatCode>
                <c:ptCount val="17"/>
                <c:pt idx="4">
                  <c:v>23</c:v>
                </c:pt>
                <c:pt idx="5">
                  <c:v>6</c:v>
                </c:pt>
                <c:pt idx="9">
                  <c:v>3</c:v>
                </c:pt>
                <c:pt idx="11">
                  <c:v>11</c:v>
                </c:pt>
                <c:pt idx="13">
                  <c:v>7</c:v>
                </c:pt>
                <c:pt idx="15">
                  <c:v>13</c:v>
                </c:pt>
                <c:pt idx="16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Sheet1!$B$5:$R$5</c:f>
              <c:strCache>
                <c:ptCount val="17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incomplete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  <c:pt idx="16">
                  <c:v>late delivery</c:v>
                </c:pt>
              </c:strCache>
            </c:strRef>
          </c:cat>
          <c:val>
            <c:numRef>
              <c:f>Sheet1!$B$7:$R$7</c:f>
              <c:numCache>
                <c:formatCode>General</c:formatCode>
                <c:ptCount val="17"/>
                <c:pt idx="4">
                  <c:v>12</c:v>
                </c:pt>
                <c:pt idx="5">
                  <c:v>6</c:v>
                </c:pt>
                <c:pt idx="7">
                  <c:v>58</c:v>
                </c:pt>
                <c:pt idx="8">
                  <c:v>18</c:v>
                </c:pt>
                <c:pt idx="9">
                  <c:v>46</c:v>
                </c:pt>
                <c:pt idx="11">
                  <c:v>4</c:v>
                </c:pt>
                <c:pt idx="13">
                  <c:v>1</c:v>
                </c:pt>
                <c:pt idx="14">
                  <c:v>1</c:v>
                </c:pt>
                <c:pt idx="15">
                  <c:v>9</c:v>
                </c:pt>
                <c:pt idx="16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MACHINING CENTRE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Sheet1!$B$5:$R$5</c:f>
              <c:strCache>
                <c:ptCount val="17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incomplete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  <c:pt idx="16">
                  <c:v>late delivery</c:v>
                </c:pt>
              </c:strCache>
            </c:strRef>
          </c:cat>
          <c:val>
            <c:numRef>
              <c:f>Sheet1!$B$8:$R$8</c:f>
              <c:numCache>
                <c:formatCode>General</c:formatCode>
                <c:ptCount val="17"/>
                <c:pt idx="1">
                  <c:v>1</c:v>
                </c:pt>
                <c:pt idx="8">
                  <c:v>18</c:v>
                </c:pt>
                <c:pt idx="9">
                  <c:v>9</c:v>
                </c:pt>
                <c:pt idx="13">
                  <c:v>1</c:v>
                </c:pt>
                <c:pt idx="15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Sheet1!$A$9</c:f>
              <c:strCache>
                <c:ptCount val="1"/>
                <c:pt idx="0">
                  <c:v>LASER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Sheet1!$B$5:$R$5</c:f>
              <c:strCache>
                <c:ptCount val="17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incomplete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  <c:pt idx="16">
                  <c:v>late delivery</c:v>
                </c:pt>
              </c:strCache>
            </c:strRef>
          </c:cat>
          <c:val>
            <c:numRef>
              <c:f>Sheet1!$B$9:$R$9</c:f>
              <c:numCache>
                <c:formatCode>General</c:formatCode>
                <c:ptCount val="17"/>
                <c:pt idx="0">
                  <c:v>20</c:v>
                </c:pt>
                <c:pt idx="2">
                  <c:v>55</c:v>
                </c:pt>
                <c:pt idx="3">
                  <c:v>99</c:v>
                </c:pt>
                <c:pt idx="4">
                  <c:v>30</c:v>
                </c:pt>
                <c:pt idx="5">
                  <c:v>61</c:v>
                </c:pt>
                <c:pt idx="10">
                  <c:v>34</c:v>
                </c:pt>
                <c:pt idx="11">
                  <c:v>313</c:v>
                </c:pt>
                <c:pt idx="12">
                  <c:v>89</c:v>
                </c:pt>
                <c:pt idx="14">
                  <c:v>22</c:v>
                </c:pt>
                <c:pt idx="15">
                  <c:v>55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WEC JET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Sheet1!$B$5:$R$5</c:f>
              <c:strCache>
                <c:ptCount val="17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incomplete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  <c:pt idx="16">
                  <c:v>late delivery</c:v>
                </c:pt>
              </c:strCache>
            </c:strRef>
          </c:cat>
          <c:val>
            <c:numRef>
              <c:f>Sheet1!$B$10:$R$10</c:f>
              <c:numCache>
                <c:formatCode>General</c:formatCode>
                <c:ptCount val="17"/>
                <c:pt idx="2">
                  <c:v>2</c:v>
                </c:pt>
                <c:pt idx="4">
                  <c:v>2</c:v>
                </c:pt>
                <c:pt idx="11">
                  <c:v>7</c:v>
                </c:pt>
                <c:pt idx="12">
                  <c:v>2</c:v>
                </c:pt>
              </c:numCache>
            </c:numRef>
          </c:val>
        </c:ser>
        <c:ser>
          <c:idx val="5"/>
          <c:order val="5"/>
          <c:tx>
            <c:strRef>
              <c:f>Sheet1!$A$11</c:f>
              <c:strCache>
                <c:ptCount val="1"/>
                <c:pt idx="0">
                  <c:v>WEC MACHINING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Sheet1!$B$5:$R$5</c:f>
              <c:strCache>
                <c:ptCount val="17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incomplete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  <c:pt idx="16">
                  <c:v>late delivery</c:v>
                </c:pt>
              </c:strCache>
            </c:strRef>
          </c:cat>
          <c:val>
            <c:numRef>
              <c:f>Sheet1!$B$11:$R$11</c:f>
              <c:numCache>
                <c:formatCode>General</c:formatCode>
                <c:ptCount val="17"/>
                <c:pt idx="0">
                  <c:v>11</c:v>
                </c:pt>
                <c:pt idx="1">
                  <c:v>25</c:v>
                </c:pt>
                <c:pt idx="2">
                  <c:v>3</c:v>
                </c:pt>
                <c:pt idx="4">
                  <c:v>19</c:v>
                </c:pt>
                <c:pt idx="8">
                  <c:v>88</c:v>
                </c:pt>
                <c:pt idx="11">
                  <c:v>17</c:v>
                </c:pt>
                <c:pt idx="13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Sheet1!$A$12</c:f>
              <c:strCache>
                <c:ptCount val="1"/>
                <c:pt idx="0">
                  <c:v>SP.PROJECTS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Sheet1!$B$5:$R$5</c:f>
              <c:strCache>
                <c:ptCount val="17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incomplete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  <c:pt idx="16">
                  <c:v>late delivery</c:v>
                </c:pt>
              </c:strCache>
            </c:strRef>
          </c:cat>
          <c:val>
            <c:numRef>
              <c:f>Sheet1!$B$12:$R$12</c:f>
              <c:numCache>
                <c:formatCode>General</c:formatCode>
                <c:ptCount val="17"/>
                <c:pt idx="2">
                  <c:v>6</c:v>
                </c:pt>
                <c:pt idx="4">
                  <c:v>7</c:v>
                </c:pt>
                <c:pt idx="5">
                  <c:v>2</c:v>
                </c:pt>
                <c:pt idx="7">
                  <c:v>4</c:v>
                </c:pt>
                <c:pt idx="8">
                  <c:v>21</c:v>
                </c:pt>
                <c:pt idx="9">
                  <c:v>18</c:v>
                </c:pt>
                <c:pt idx="12">
                  <c:v>1</c:v>
                </c:pt>
                <c:pt idx="13">
                  <c:v>7</c:v>
                </c:pt>
                <c:pt idx="15">
                  <c:v>19</c:v>
                </c:pt>
              </c:numCache>
            </c:numRef>
          </c:val>
        </c:ser>
        <c:ser>
          <c:idx val="7"/>
          <c:order val="7"/>
          <c:tx>
            <c:strRef>
              <c:f>Sheet1!$A$13</c:f>
              <c:strCache>
                <c:ptCount val="1"/>
                <c:pt idx="0">
                  <c:v>LIVERPOOL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Sheet1!$B$5:$R$5</c:f>
              <c:strCache>
                <c:ptCount val="17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incomplete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  <c:pt idx="16">
                  <c:v>late delivery</c:v>
                </c:pt>
              </c:strCache>
            </c:strRef>
          </c:cat>
          <c:val>
            <c:numRef>
              <c:f>Sheet1!$B$13:$R$13</c:f>
              <c:numCache>
                <c:formatCode>General</c:formatCode>
                <c:ptCount val="17"/>
                <c:pt idx="0">
                  <c:v>1</c:v>
                </c:pt>
                <c:pt idx="2">
                  <c:v>28</c:v>
                </c:pt>
                <c:pt idx="3">
                  <c:v>49</c:v>
                </c:pt>
                <c:pt idx="4">
                  <c:v>5</c:v>
                </c:pt>
                <c:pt idx="6">
                  <c:v>10</c:v>
                </c:pt>
                <c:pt idx="12">
                  <c:v>34</c:v>
                </c:pt>
                <c:pt idx="15">
                  <c:v>19</c:v>
                </c:pt>
              </c:numCache>
            </c:numRef>
          </c:val>
        </c:ser>
        <c:ser>
          <c:idx val="8"/>
          <c:order val="8"/>
          <c:tx>
            <c:strRef>
              <c:f>Sheet1!$A$14</c:f>
              <c:strCache>
                <c:ptCount val="1"/>
                <c:pt idx="0">
                  <c:v>SHERBURN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Sheet1!$B$5:$R$5</c:f>
              <c:strCache>
                <c:ptCount val="17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incomplete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  <c:pt idx="16">
                  <c:v>late delivery</c:v>
                </c:pt>
              </c:strCache>
            </c:strRef>
          </c:cat>
          <c:val>
            <c:numRef>
              <c:f>Sheet1!$B$14:$R$14</c:f>
              <c:numCache>
                <c:formatCode>General</c:formatCode>
                <c:ptCount val="17"/>
                <c:pt idx="4">
                  <c:v>104</c:v>
                </c:pt>
                <c:pt idx="7">
                  <c:v>2</c:v>
                </c:pt>
                <c:pt idx="9">
                  <c:v>2</c:v>
                </c:pt>
                <c:pt idx="1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5555168"/>
        <c:axId val="225555560"/>
      </c:areaChart>
      <c:catAx>
        <c:axId val="22555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555560"/>
        <c:crosses val="autoZero"/>
        <c:auto val="1"/>
        <c:lblAlgn val="ctr"/>
        <c:lblOffset val="100"/>
        <c:noMultiLvlLbl val="0"/>
      </c:catAx>
      <c:valAx>
        <c:axId val="225555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555168"/>
        <c:crosses val="autoZero"/>
        <c:crossBetween val="midCat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NCR by type of complaint 2016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9247594050743664E-2"/>
          <c:y val="0.17171296296296298"/>
          <c:w val="0.89019685039370078"/>
          <c:h val="0.25593175853018374"/>
        </c:manualLayout>
      </c:layout>
      <c:areaChart>
        <c:grouping val="standar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CCTV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Sheet1!$B$5:$Q$5</c:f>
              <c:strCache>
                <c:ptCount val="16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missing parts, late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 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</c:strCache>
            </c:strRef>
          </c:cat>
          <c:val>
            <c:numRef>
              <c:f>Sheet1!$B$6:$Q$6</c:f>
              <c:numCache>
                <c:formatCode>General</c:formatCode>
                <c:ptCount val="16"/>
                <c:pt idx="4">
                  <c:v>38</c:v>
                </c:pt>
                <c:pt idx="9">
                  <c:v>4</c:v>
                </c:pt>
                <c:pt idx="11">
                  <c:v>22</c:v>
                </c:pt>
                <c:pt idx="13">
                  <c:v>3</c:v>
                </c:pt>
                <c:pt idx="15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Sheet1!$B$5:$Q$5</c:f>
              <c:strCache>
                <c:ptCount val="16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missing parts, late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 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</c:strCache>
            </c:strRef>
          </c:cat>
          <c:val>
            <c:numRef>
              <c:f>Sheet1!$B$7:$Q$7</c:f>
              <c:numCache>
                <c:formatCode>General</c:formatCode>
                <c:ptCount val="16"/>
                <c:pt idx="4">
                  <c:v>15</c:v>
                </c:pt>
                <c:pt idx="5">
                  <c:v>2</c:v>
                </c:pt>
                <c:pt idx="7">
                  <c:v>19</c:v>
                </c:pt>
                <c:pt idx="8">
                  <c:v>10</c:v>
                </c:pt>
                <c:pt idx="9">
                  <c:v>100</c:v>
                </c:pt>
                <c:pt idx="11">
                  <c:v>5</c:v>
                </c:pt>
                <c:pt idx="13">
                  <c:v>3</c:v>
                </c:pt>
                <c:pt idx="14">
                  <c:v>4</c:v>
                </c:pt>
                <c:pt idx="15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MACHINING CENTRE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Sheet1!$B$5:$Q$5</c:f>
              <c:strCache>
                <c:ptCount val="16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missing parts, late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 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</c:strCache>
            </c:strRef>
          </c:cat>
          <c:val>
            <c:numRef>
              <c:f>Sheet1!$B$8:$Q$8</c:f>
              <c:numCache>
                <c:formatCode>General</c:formatCode>
                <c:ptCount val="16"/>
                <c:pt idx="8">
                  <c:v>5</c:v>
                </c:pt>
                <c:pt idx="9">
                  <c:v>3</c:v>
                </c:pt>
                <c:pt idx="13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Sheet1!$A$9</c:f>
              <c:strCache>
                <c:ptCount val="1"/>
                <c:pt idx="0">
                  <c:v>LASER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Sheet1!$B$5:$Q$5</c:f>
              <c:strCache>
                <c:ptCount val="16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missing parts, late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 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</c:strCache>
            </c:strRef>
          </c:cat>
          <c:val>
            <c:numRef>
              <c:f>Sheet1!$B$9:$Q$9</c:f>
              <c:numCache>
                <c:formatCode>General</c:formatCode>
                <c:ptCount val="16"/>
                <c:pt idx="0">
                  <c:v>3</c:v>
                </c:pt>
                <c:pt idx="2">
                  <c:v>39</c:v>
                </c:pt>
                <c:pt idx="3">
                  <c:v>88</c:v>
                </c:pt>
                <c:pt idx="4">
                  <c:v>39</c:v>
                </c:pt>
                <c:pt idx="9">
                  <c:v>2</c:v>
                </c:pt>
                <c:pt idx="10">
                  <c:v>43</c:v>
                </c:pt>
                <c:pt idx="11">
                  <c:v>162</c:v>
                </c:pt>
                <c:pt idx="14">
                  <c:v>20</c:v>
                </c:pt>
                <c:pt idx="15">
                  <c:v>27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WEC JET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Sheet1!$B$5:$Q$5</c:f>
              <c:strCache>
                <c:ptCount val="16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missing parts, late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 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</c:strCache>
            </c:strRef>
          </c:cat>
          <c:val>
            <c:numRef>
              <c:f>Sheet1!$B$10:$Q$10</c:f>
              <c:numCache>
                <c:formatCode>General</c:formatCode>
                <c:ptCount val="16"/>
                <c:pt idx="2">
                  <c:v>1</c:v>
                </c:pt>
                <c:pt idx="3">
                  <c:v>5</c:v>
                </c:pt>
                <c:pt idx="4">
                  <c:v>1</c:v>
                </c:pt>
                <c:pt idx="10">
                  <c:v>2</c:v>
                </c:pt>
                <c:pt idx="11">
                  <c:v>2</c:v>
                </c:pt>
                <c:pt idx="15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Sheet1!$A$11</c:f>
              <c:strCache>
                <c:ptCount val="1"/>
                <c:pt idx="0">
                  <c:v>WEC MACHINING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Sheet1!$B$5:$Q$5</c:f>
              <c:strCache>
                <c:ptCount val="16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missing parts, late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 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</c:strCache>
            </c:strRef>
          </c:cat>
          <c:val>
            <c:numRef>
              <c:f>Sheet1!$B$11:$Q$11</c:f>
              <c:numCache>
                <c:formatCode>General</c:formatCode>
                <c:ptCount val="16"/>
                <c:pt idx="0">
                  <c:v>27</c:v>
                </c:pt>
                <c:pt idx="1">
                  <c:v>9</c:v>
                </c:pt>
                <c:pt idx="4">
                  <c:v>22</c:v>
                </c:pt>
                <c:pt idx="11">
                  <c:v>8</c:v>
                </c:pt>
              </c:numCache>
            </c:numRef>
          </c:val>
        </c:ser>
        <c:ser>
          <c:idx val="6"/>
          <c:order val="6"/>
          <c:tx>
            <c:strRef>
              <c:f>Sheet1!$A$12</c:f>
              <c:strCache>
                <c:ptCount val="1"/>
                <c:pt idx="0">
                  <c:v>SP.PROJECTS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Sheet1!$B$5:$Q$5</c:f>
              <c:strCache>
                <c:ptCount val="16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missing parts, late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 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</c:strCache>
            </c:strRef>
          </c:cat>
          <c:val>
            <c:numRef>
              <c:f>Sheet1!$B$12:$Q$12</c:f>
              <c:numCache>
                <c:formatCode>General</c:formatCode>
                <c:ptCount val="16"/>
                <c:pt idx="2">
                  <c:v>6</c:v>
                </c:pt>
                <c:pt idx="4">
                  <c:v>10</c:v>
                </c:pt>
                <c:pt idx="5">
                  <c:v>8</c:v>
                </c:pt>
                <c:pt idx="8">
                  <c:v>5</c:v>
                </c:pt>
                <c:pt idx="13">
                  <c:v>7</c:v>
                </c:pt>
                <c:pt idx="15">
                  <c:v>9</c:v>
                </c:pt>
              </c:numCache>
            </c:numRef>
          </c:val>
        </c:ser>
        <c:ser>
          <c:idx val="7"/>
          <c:order val="7"/>
          <c:tx>
            <c:strRef>
              <c:f>Sheet1!$A$13</c:f>
              <c:strCache>
                <c:ptCount val="1"/>
                <c:pt idx="0">
                  <c:v>LIVERPOOL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Sheet1!$B$5:$Q$5</c:f>
              <c:strCache>
                <c:ptCount val="16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missing parts, late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 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</c:strCache>
            </c:strRef>
          </c:cat>
          <c:val>
            <c:numRef>
              <c:f>Sheet1!$B$13:$Q$13</c:f>
              <c:numCache>
                <c:formatCode>General</c:formatCode>
                <c:ptCount val="16"/>
                <c:pt idx="0">
                  <c:v>2</c:v>
                </c:pt>
                <c:pt idx="2">
                  <c:v>28</c:v>
                </c:pt>
                <c:pt idx="3">
                  <c:v>73</c:v>
                </c:pt>
                <c:pt idx="4">
                  <c:v>12</c:v>
                </c:pt>
                <c:pt idx="5">
                  <c:v>3</c:v>
                </c:pt>
                <c:pt idx="6">
                  <c:v>5</c:v>
                </c:pt>
                <c:pt idx="10">
                  <c:v>10</c:v>
                </c:pt>
                <c:pt idx="12">
                  <c:v>32</c:v>
                </c:pt>
                <c:pt idx="14">
                  <c:v>5</c:v>
                </c:pt>
                <c:pt idx="15">
                  <c:v>16</c:v>
                </c:pt>
              </c:numCache>
            </c:numRef>
          </c:val>
        </c:ser>
        <c:ser>
          <c:idx val="8"/>
          <c:order val="8"/>
          <c:tx>
            <c:strRef>
              <c:f>Sheet1!$A$14</c:f>
              <c:strCache>
                <c:ptCount val="1"/>
                <c:pt idx="0">
                  <c:v>SHERBURN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Sheet1!$B$5:$Q$5</c:f>
              <c:strCache>
                <c:ptCount val="16"/>
                <c:pt idx="0">
                  <c:v>customer</c:v>
                </c:pt>
                <c:pt idx="1">
                  <c:v>Concession request</c:v>
                </c:pt>
                <c:pt idx="2">
                  <c:v>geometry( process)/ design issues</c:v>
                </c:pt>
                <c:pt idx="3">
                  <c:v>geometry-production</c:v>
                </c:pt>
                <c:pt idx="4">
                  <c:v>supplier( incorrect material received, nc material, material finish, missing parts, late delivery)</c:v>
                </c:pt>
                <c:pt idx="5">
                  <c:v>Contract review/ Sales</c:v>
                </c:pt>
                <c:pt idx="6">
                  <c:v>poor cut quality</c:v>
                </c:pt>
                <c:pt idx="7">
                  <c:v>non-conform welding</c:v>
                </c:pt>
                <c:pt idx="8">
                  <c:v>out of tolerance/ not to drawing</c:v>
                </c:pt>
                <c:pt idx="9">
                  <c:v>incorrect manufactured</c:v>
                </c:pt>
                <c:pt idx="10">
                  <c:v>material finish</c:v>
                </c:pt>
                <c:pt idx="11">
                  <c:v>production/ process</c:v>
                </c:pt>
                <c:pt idx="12">
                  <c:v>quantity</c:v>
                </c:pt>
                <c:pt idx="13">
                  <c:v>damaged items</c:v>
                </c:pt>
                <c:pt idx="14">
                  <c:v>package</c:v>
                </c:pt>
                <c:pt idx="15">
                  <c:v>training</c:v>
                </c:pt>
              </c:strCache>
            </c:strRef>
          </c:cat>
          <c:val>
            <c:numRef>
              <c:f>Sheet1!$B$14:$Q$14</c:f>
              <c:numCache>
                <c:formatCode>General</c:formatCode>
                <c:ptCount val="16"/>
                <c:pt idx="4">
                  <c:v>58</c:v>
                </c:pt>
                <c:pt idx="8">
                  <c:v>9</c:v>
                </c:pt>
                <c:pt idx="9">
                  <c:v>6</c:v>
                </c:pt>
                <c:pt idx="1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5556344"/>
        <c:axId val="225556736"/>
      </c:areaChart>
      <c:catAx>
        <c:axId val="22555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5556736"/>
        <c:crosses val="autoZero"/>
        <c:auto val="1"/>
        <c:lblAlgn val="ctr"/>
        <c:lblOffset val="100"/>
        <c:noMultiLvlLbl val="0"/>
      </c:catAx>
      <c:valAx>
        <c:axId val="22555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5556344"/>
        <c:crosses val="autoZero"/>
        <c:crossBetween val="midCat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Root causes identified 2016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247594050743664E-2"/>
          <c:y val="0.17171296296296298"/>
          <c:w val="0.89019685039370078"/>
          <c:h val="0.25593175853018374"/>
        </c:manualLayout>
      </c:layout>
      <c:areaChart>
        <c:grouping val="standar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CCTV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18</c:v>
                </c:pt>
                <c:pt idx="5">
                  <c:v>35</c:v>
                </c:pt>
                <c:pt idx="6">
                  <c:v>2</c:v>
                </c:pt>
                <c:pt idx="7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Sheet1!$B$7:$I$7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15</c:v>
                </c:pt>
                <c:pt idx="4">
                  <c:v>35</c:v>
                </c:pt>
                <c:pt idx="5">
                  <c:v>98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MACHINING CENTRE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Sheet1!$B$8:$I$8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34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Sheet1!$A$9</c:f>
              <c:strCache>
                <c:ptCount val="1"/>
                <c:pt idx="0">
                  <c:v>LASER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Sheet1!$B$9:$I$9</c:f>
              <c:numCache>
                <c:formatCode>General</c:formatCode>
                <c:ptCount val="8"/>
                <c:pt idx="0">
                  <c:v>5</c:v>
                </c:pt>
                <c:pt idx="1">
                  <c:v>13</c:v>
                </c:pt>
                <c:pt idx="2">
                  <c:v>2</c:v>
                </c:pt>
                <c:pt idx="3">
                  <c:v>16</c:v>
                </c:pt>
                <c:pt idx="4">
                  <c:v>52</c:v>
                </c:pt>
                <c:pt idx="5">
                  <c:v>327</c:v>
                </c:pt>
                <c:pt idx="6">
                  <c:v>5</c:v>
                </c:pt>
                <c:pt idx="7">
                  <c:v>29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WEC JET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Sheet1!$B$10:$I$10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Sheet1!$A$11</c:f>
              <c:strCache>
                <c:ptCount val="1"/>
                <c:pt idx="0">
                  <c:v>WEC MACHINING</c:v>
                </c:pt>
              </c:strCache>
            </c:strRef>
          </c:tx>
          <c:spPr>
            <a:solidFill>
              <a:srgbClr val="F79646"/>
            </a:solidFill>
            <a:ln w="25400">
              <a:noFill/>
            </a:ln>
          </c:spPr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Sheet1!$B$11:$I$11</c:f>
              <c:numCache>
                <c:formatCode>General</c:formatCode>
                <c:ptCount val="8"/>
                <c:pt idx="0">
                  <c:v>16</c:v>
                </c:pt>
                <c:pt idx="1">
                  <c:v>19</c:v>
                </c:pt>
                <c:pt idx="2">
                  <c:v>5</c:v>
                </c:pt>
                <c:pt idx="3">
                  <c:v>18</c:v>
                </c:pt>
                <c:pt idx="4">
                  <c:v>60</c:v>
                </c:pt>
                <c:pt idx="5">
                  <c:v>125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6"/>
          <c:order val="6"/>
          <c:tx>
            <c:strRef>
              <c:f>Sheet1!$A$12</c:f>
              <c:strCache>
                <c:ptCount val="1"/>
                <c:pt idx="0">
                  <c:v>SP.PROJECTS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Sheet1!$B$12:$I$12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8</c:v>
                </c:pt>
                <c:pt idx="3">
                  <c:v>6</c:v>
                </c:pt>
                <c:pt idx="4">
                  <c:v>15</c:v>
                </c:pt>
                <c:pt idx="5">
                  <c:v>28</c:v>
                </c:pt>
                <c:pt idx="6">
                  <c:v>1</c:v>
                </c:pt>
                <c:pt idx="7">
                  <c:v>8</c:v>
                </c:pt>
              </c:numCache>
            </c:numRef>
          </c:val>
        </c:ser>
        <c:ser>
          <c:idx val="7"/>
          <c:order val="7"/>
          <c:tx>
            <c:strRef>
              <c:f>Sheet1!$A$13</c:f>
              <c:strCache>
                <c:ptCount val="1"/>
                <c:pt idx="0">
                  <c:v>LIVERPOOL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Sheet1!$B$13:$I$13</c:f>
              <c:numCache>
                <c:formatCode>General</c:formatCode>
                <c:ptCount val="8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</c:v>
                </c:pt>
                <c:pt idx="4">
                  <c:v>8</c:v>
                </c:pt>
                <c:pt idx="5">
                  <c:v>152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8"/>
          <c:order val="8"/>
          <c:tx>
            <c:strRef>
              <c:f>Sheet1!$A$14</c:f>
              <c:strCache>
                <c:ptCount val="1"/>
                <c:pt idx="0">
                  <c:v>SHERBURN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Sheet1!$B$14:$I$14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45</c:v>
                </c:pt>
                <c:pt idx="5">
                  <c:v>7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9"/>
          <c:order val="9"/>
          <c:tx>
            <c:strRef>
              <c:f>Sheet1!$A$15</c:f>
              <c:strCache>
                <c:ptCount val="1"/>
                <c:pt idx="0">
                  <c:v>QUALITY</c:v>
                </c:pt>
              </c:strCache>
            </c:strRef>
          </c:tx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Sheet1!$B$15:$I$15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100</c:v>
                </c:pt>
                <c:pt idx="4">
                  <c:v>2</c:v>
                </c:pt>
                <c:pt idx="5">
                  <c:v>62</c:v>
                </c:pt>
                <c:pt idx="6">
                  <c:v>0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4684352"/>
        <c:axId val="225557128"/>
      </c:areaChart>
      <c:catAx>
        <c:axId val="22468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5557128"/>
        <c:crosses val="autoZero"/>
        <c:auto val="1"/>
        <c:lblAlgn val="ctr"/>
        <c:lblOffset val="100"/>
        <c:noMultiLvlLbl val="0"/>
      </c:catAx>
      <c:valAx>
        <c:axId val="22555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4684352"/>
        <c:crosses val="autoZero"/>
        <c:crossBetween val="midCat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Root causes identified 2016</a:t>
            </a:r>
          </a:p>
        </c:rich>
      </c:tx>
      <c:layout>
        <c:manualLayout>
          <c:xMode val="edge"/>
          <c:yMode val="edge"/>
          <c:x val="0.28888024883359253"/>
          <c:y val="3.847689076425860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247594050743664E-2"/>
          <c:y val="0.17171296296296298"/>
          <c:w val="0.89019685039370078"/>
          <c:h val="0.255931758530183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CCTV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18</c:v>
                </c:pt>
                <c:pt idx="5">
                  <c:v>35</c:v>
                </c:pt>
                <c:pt idx="6">
                  <c:v>2</c:v>
                </c:pt>
                <c:pt idx="7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Sheet1!$B$7:$I$7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15</c:v>
                </c:pt>
                <c:pt idx="4">
                  <c:v>35</c:v>
                </c:pt>
                <c:pt idx="5">
                  <c:v>98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MACHINING CENTRE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Sheet1!$B$8:$I$8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34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Sheet1!$A$9</c:f>
              <c:strCache>
                <c:ptCount val="1"/>
                <c:pt idx="0">
                  <c:v>LASER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Sheet1!$B$9:$I$9</c:f>
              <c:numCache>
                <c:formatCode>General</c:formatCode>
                <c:ptCount val="8"/>
                <c:pt idx="0">
                  <c:v>5</c:v>
                </c:pt>
                <c:pt idx="1">
                  <c:v>13</c:v>
                </c:pt>
                <c:pt idx="2">
                  <c:v>2</c:v>
                </c:pt>
                <c:pt idx="3">
                  <c:v>16</c:v>
                </c:pt>
                <c:pt idx="4">
                  <c:v>52</c:v>
                </c:pt>
                <c:pt idx="5">
                  <c:v>327</c:v>
                </c:pt>
                <c:pt idx="6">
                  <c:v>5</c:v>
                </c:pt>
                <c:pt idx="7">
                  <c:v>29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WEC JET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Sheet1!$B$10:$I$10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Sheet1!$A$11</c:f>
              <c:strCache>
                <c:ptCount val="1"/>
                <c:pt idx="0">
                  <c:v>WEC MACHINING</c:v>
                </c:pt>
              </c:strCache>
            </c:strRef>
          </c:tx>
          <c:spPr>
            <a:solidFill>
              <a:srgbClr val="F79646"/>
            </a:solidFill>
            <a:ln w="25400">
              <a:noFill/>
            </a:ln>
          </c:spPr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Sheet1!$B$11:$I$11</c:f>
              <c:numCache>
                <c:formatCode>General</c:formatCode>
                <c:ptCount val="8"/>
                <c:pt idx="0">
                  <c:v>16</c:v>
                </c:pt>
                <c:pt idx="1">
                  <c:v>19</c:v>
                </c:pt>
                <c:pt idx="2">
                  <c:v>5</c:v>
                </c:pt>
                <c:pt idx="3">
                  <c:v>18</c:v>
                </c:pt>
                <c:pt idx="4">
                  <c:v>60</c:v>
                </c:pt>
                <c:pt idx="5">
                  <c:v>125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6"/>
          <c:order val="6"/>
          <c:tx>
            <c:strRef>
              <c:f>Sheet1!$A$12</c:f>
              <c:strCache>
                <c:ptCount val="1"/>
                <c:pt idx="0">
                  <c:v>SP.PROJECTS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Sheet1!$B$12:$I$12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8</c:v>
                </c:pt>
                <c:pt idx="3">
                  <c:v>6</c:v>
                </c:pt>
                <c:pt idx="4">
                  <c:v>15</c:v>
                </c:pt>
                <c:pt idx="5">
                  <c:v>28</c:v>
                </c:pt>
                <c:pt idx="6">
                  <c:v>1</c:v>
                </c:pt>
                <c:pt idx="7">
                  <c:v>8</c:v>
                </c:pt>
              </c:numCache>
            </c:numRef>
          </c:val>
        </c:ser>
        <c:ser>
          <c:idx val="7"/>
          <c:order val="7"/>
          <c:tx>
            <c:strRef>
              <c:f>Sheet1!$A$13</c:f>
              <c:strCache>
                <c:ptCount val="1"/>
                <c:pt idx="0">
                  <c:v>LIVERPOOL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Sheet1!$B$13:$I$13</c:f>
              <c:numCache>
                <c:formatCode>General</c:formatCode>
                <c:ptCount val="8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</c:v>
                </c:pt>
                <c:pt idx="4">
                  <c:v>8</c:v>
                </c:pt>
                <c:pt idx="5">
                  <c:v>152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8"/>
          <c:order val="8"/>
          <c:tx>
            <c:strRef>
              <c:f>Sheet1!$A$14</c:f>
              <c:strCache>
                <c:ptCount val="1"/>
                <c:pt idx="0">
                  <c:v>SHERBURN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Sheet1!$B$14:$I$14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45</c:v>
                </c:pt>
                <c:pt idx="5">
                  <c:v>7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9"/>
          <c:order val="9"/>
          <c:tx>
            <c:strRef>
              <c:f>Sheet1!$A$15</c:f>
              <c:strCache>
                <c:ptCount val="1"/>
                <c:pt idx="0">
                  <c:v>QUALITY</c:v>
                </c:pt>
              </c:strCache>
            </c:strRef>
          </c:tx>
          <c:invertIfNegative val="0"/>
          <c:cat>
            <c:strRef>
              <c:f>Sheet1!$B$5:$I$5</c:f>
              <c:strCache>
                <c:ptCount val="8"/>
                <c:pt idx="0">
                  <c:v>customer</c:v>
                </c:pt>
                <c:pt idx="1">
                  <c:v>equipment</c:v>
                </c:pt>
                <c:pt idx="2">
                  <c:v>missing documentation</c:v>
                </c:pt>
                <c:pt idx="3">
                  <c:v>system</c:v>
                </c:pt>
                <c:pt idx="4">
                  <c:v>supplier</c:v>
                </c:pt>
                <c:pt idx="5">
                  <c:v>training</c:v>
                </c:pt>
                <c:pt idx="6">
                  <c:v>transport</c:v>
                </c:pt>
                <c:pt idx="7">
                  <c:v>work conditions</c:v>
                </c:pt>
              </c:strCache>
            </c:strRef>
          </c:cat>
          <c:val>
            <c:numRef>
              <c:f>Sheet1!$B$15:$I$15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100</c:v>
                </c:pt>
                <c:pt idx="4">
                  <c:v>2</c:v>
                </c:pt>
                <c:pt idx="5">
                  <c:v>62</c:v>
                </c:pt>
                <c:pt idx="6">
                  <c:v>0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065496"/>
        <c:axId val="228065888"/>
      </c:barChart>
      <c:catAx>
        <c:axId val="22806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8065888"/>
        <c:crosses val="autoZero"/>
        <c:auto val="1"/>
        <c:lblAlgn val="ctr"/>
        <c:lblOffset val="100"/>
        <c:noMultiLvlLbl val="0"/>
      </c:catAx>
      <c:valAx>
        <c:axId val="22806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280654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1113" y="0"/>
            <a:ext cx="29225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48885-A535-4EB1-A399-4B8AE605B21D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756150"/>
            <a:ext cx="5395912" cy="3890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888"/>
            <a:ext cx="292258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1113" y="9386888"/>
            <a:ext cx="29225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29282-94BA-43E2-B5C8-50D74AB44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404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29282-94BA-43E2-B5C8-50D74AB4485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08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2511-8955-4F19-9640-ECE5AE03F411}" type="datetime1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49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296AE-920A-4CEB-BEA0-563175FCC86D}" type="datetime1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44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E9BA-64A0-4F5B-BDFC-08DCD75A4AC2}" type="datetime1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30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C24F-63FF-42F4-B88A-3687759A3A40}" type="datetime1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42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932F-80F2-42B8-A13B-88B0D65DC61A}" type="datetime1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9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874A-BD0D-4095-AE5E-0BE0213DBBA7}" type="datetime1">
              <a:rPr lang="en-GB" smtClean="0"/>
              <a:t>20/01/2017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96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9205-481C-4B08-9B8D-64420FF874C0}" type="datetime1">
              <a:rPr lang="en-GB" smtClean="0"/>
              <a:t>20/01/2017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36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5C14-9D75-41A5-9D2D-4C853413733D}" type="datetime1">
              <a:rPr lang="en-GB" smtClean="0"/>
              <a:t>20/01/2017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22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4FF7A-DD0A-4924-91F2-F88295999782}" type="datetime1">
              <a:rPr lang="en-GB" smtClean="0"/>
              <a:t>20/01/2017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29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1FD7-ACCE-4CC3-8F3D-1CA516772D10}" type="datetime1">
              <a:rPr lang="en-GB" smtClean="0"/>
              <a:t>20/01/2017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3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DFB0-58CD-4408-835E-29D9C2324C78}" type="datetime1">
              <a:rPr lang="en-GB" smtClean="0"/>
              <a:t>20/01/2017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89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ECCA3-C35F-4C7A-9253-1B3CAE1AE3EF}" type="datetime1">
              <a:rPr lang="en-GB" smtClean="0"/>
              <a:t>20/01/2017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7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Quality performance indicators for 2016 ( vs.2015)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MM/ 03/01/2016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71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/>
          <a:lstStyle/>
          <a:p>
            <a:r>
              <a:rPr lang="en-GB" dirty="0" smtClean="0"/>
              <a:t>Root causes identified 2016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654062"/>
              </p:ext>
            </p:extLst>
          </p:nvPr>
        </p:nvGraphicFramePr>
        <p:xfrm>
          <a:off x="991797" y="1388859"/>
          <a:ext cx="8678413" cy="1989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1105"/>
                <a:gridCol w="761575"/>
                <a:gridCol w="796997"/>
                <a:gridCol w="1027241"/>
                <a:gridCol w="920974"/>
                <a:gridCol w="832419"/>
                <a:gridCol w="850130"/>
                <a:gridCol w="726153"/>
                <a:gridCol w="991819"/>
              </a:tblGrid>
              <a:tr h="2373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DEPARTMENT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 dirty="0">
                          <a:effectLst/>
                        </a:rPr>
                        <a:t>customer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 dirty="0">
                          <a:effectLst/>
                        </a:rPr>
                        <a:t>equipment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 dirty="0">
                          <a:effectLst/>
                        </a:rPr>
                        <a:t>missing documentation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system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supplier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training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transport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work conditions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CCTV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CENTRE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327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JET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MACHINING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LIVERPOOL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SHERBURN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6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QUALITY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060427"/>
              </p:ext>
            </p:extLst>
          </p:nvPr>
        </p:nvGraphicFramePr>
        <p:xfrm>
          <a:off x="991796" y="3847380"/>
          <a:ext cx="4011525" cy="2376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211947"/>
              </p:ext>
            </p:extLst>
          </p:nvPr>
        </p:nvGraphicFramePr>
        <p:xfrm>
          <a:off x="5474970" y="3583743"/>
          <a:ext cx="4899660" cy="2640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 audit results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63286"/>
              </p:ext>
            </p:extLst>
          </p:nvPr>
        </p:nvGraphicFramePr>
        <p:xfrm>
          <a:off x="6314536" y="1897809"/>
          <a:ext cx="5244860" cy="4442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35363"/>
              </p:ext>
            </p:extLst>
          </p:nvPr>
        </p:nvGraphicFramePr>
        <p:xfrm>
          <a:off x="698740" y="1897810"/>
          <a:ext cx="5348377" cy="39977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8768"/>
                <a:gridCol w="1088607"/>
                <a:gridCol w="970281"/>
                <a:gridCol w="982114"/>
                <a:gridCol w="1088607"/>
              </a:tblGrid>
              <a:tr h="20957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2015-2016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143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division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INTERNAL AUDIT SCORE% ( INITIAL ASSESSMENT)2015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INTERNAL AUDIT SCORE% ( INITIAL ASSESSMENT)2016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INTERNAL AUDIT SCORE% ( follow-up )2015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INTERNAL AUDIT SCORE% ( follow-up)2016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MACHINING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70.27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70.9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79.31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77.05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CCTV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89.36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86.71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91.92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90.91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69.29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73.84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76.67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72.96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81.71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86.57 (83.43)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88.31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82.5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83.76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83.94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83.52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CENTRE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79.6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80.74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78.07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88.3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CENTRAL FUNCTIONS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78.75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70.56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91.67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RAIL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81.03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77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SHERBURN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84.42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82.56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71.86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HTA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83.73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1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JET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86.57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72.71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91.14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77.96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957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LIVERPOOL( 5750)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81.19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83.73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82.88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81.64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0957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target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85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audit findings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1339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97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Quality program continues for 2017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Weekly meetings for NCR’s review with Engineering, </a:t>
            </a:r>
            <a:r>
              <a:rPr lang="en-GB" dirty="0" err="1" smtClean="0"/>
              <a:t>Sp.Projects</a:t>
            </a:r>
            <a:r>
              <a:rPr lang="en-GB" dirty="0" smtClean="0"/>
              <a:t>, Machining, </a:t>
            </a:r>
            <a:r>
              <a:rPr lang="en-GB" dirty="0" smtClean="0"/>
              <a:t>Laser</a:t>
            </a:r>
          </a:p>
          <a:p>
            <a:r>
              <a:rPr lang="en-GB" dirty="0" smtClean="0"/>
              <a:t>Standardise the cost of non-quality collection</a:t>
            </a:r>
            <a:endParaRPr lang="en-GB" dirty="0" smtClean="0"/>
          </a:p>
          <a:p>
            <a:r>
              <a:rPr lang="en-GB" dirty="0" smtClean="0"/>
              <a:t>Weekly Quality meetings with quality team</a:t>
            </a:r>
          </a:p>
          <a:p>
            <a:r>
              <a:rPr lang="en-GB" dirty="0" smtClean="0"/>
              <a:t>Monthly Quality meetings with departments</a:t>
            </a:r>
          </a:p>
          <a:p>
            <a:r>
              <a:rPr lang="en-GB" dirty="0" smtClean="0"/>
              <a:t>Internal audit to the planning</a:t>
            </a:r>
          </a:p>
          <a:p>
            <a:r>
              <a:rPr lang="en-GB" dirty="0" smtClean="0"/>
              <a:t>Audits and police-</a:t>
            </a:r>
            <a:r>
              <a:rPr lang="en-GB" dirty="0" err="1" smtClean="0"/>
              <a:t>ing</a:t>
            </a:r>
            <a:r>
              <a:rPr lang="en-GB" dirty="0" smtClean="0"/>
              <a:t> on shop </a:t>
            </a:r>
            <a:r>
              <a:rPr lang="en-GB" dirty="0" smtClean="0"/>
              <a:t>floor</a:t>
            </a:r>
            <a:endParaRPr lang="en-GB" dirty="0" smtClean="0"/>
          </a:p>
          <a:p>
            <a:r>
              <a:rPr lang="en-GB" dirty="0" smtClean="0"/>
              <a:t>Root cause </a:t>
            </a:r>
            <a:r>
              <a:rPr lang="en-GB" dirty="0" smtClean="0"/>
              <a:t>analysis</a:t>
            </a:r>
          </a:p>
          <a:p>
            <a:r>
              <a:rPr lang="en-GB" dirty="0" smtClean="0"/>
              <a:t>Finding solutions for </a:t>
            </a:r>
            <a:r>
              <a:rPr lang="en-GB" smtClean="0"/>
              <a:t>continuous improvement</a:t>
            </a:r>
            <a:endParaRPr lang="en-GB" dirty="0" smtClean="0"/>
          </a:p>
          <a:p>
            <a:r>
              <a:rPr lang="en-GB" dirty="0" smtClean="0"/>
              <a:t>Tool box talks on quality to the Quality Alert boards with shop floor and people producing non-quality</a:t>
            </a:r>
          </a:p>
          <a:p>
            <a:r>
              <a:rPr lang="en-GB" dirty="0" smtClean="0"/>
              <a:t>Risk base thinking</a:t>
            </a:r>
          </a:p>
          <a:p>
            <a:r>
              <a:rPr lang="en-GB" dirty="0" smtClean="0"/>
              <a:t>Implement 6 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13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673" y="2535088"/>
            <a:ext cx="28575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8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849" y="2970302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OTD per division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40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4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5750</a:t>
            </a:r>
            <a:endParaRPr lang="en-GB" dirty="0"/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67140"/>
            <a:ext cx="4313237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7259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pic>
        <p:nvPicPr>
          <p:cNvPr id="1027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587" y="2944902"/>
            <a:ext cx="4587875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52603" y="183983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74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Engineering</a:t>
            </a:r>
            <a:endParaRPr lang="en-GB" dirty="0"/>
          </a:p>
        </p:txBody>
      </p:sp>
      <p:pic>
        <p:nvPicPr>
          <p:cNvPr id="2050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3139087"/>
            <a:ext cx="4492176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7259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554528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2015</a:t>
            </a:r>
            <a:endParaRPr lang="en-GB" dirty="0"/>
          </a:p>
        </p:txBody>
      </p:sp>
      <p:pic>
        <p:nvPicPr>
          <p:cNvPr id="2051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203" y="3139087"/>
            <a:ext cx="4587875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0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Laser</a:t>
            </a:r>
            <a:endParaRPr lang="en-GB" dirty="0"/>
          </a:p>
        </p:txBody>
      </p:sp>
      <p:pic>
        <p:nvPicPr>
          <p:cNvPr id="3074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09" y="3783133"/>
            <a:ext cx="5486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7259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071449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2015</a:t>
            </a:r>
            <a:endParaRPr lang="en-GB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951846"/>
              </p:ext>
            </p:extLst>
          </p:nvPr>
        </p:nvGraphicFramePr>
        <p:xfrm>
          <a:off x="6350910" y="3783133"/>
          <a:ext cx="516636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4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WEC JET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87259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29573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2015</a:t>
            </a:r>
            <a:endParaRPr lang="en-GB" dirty="0"/>
          </a:p>
        </p:txBody>
      </p:sp>
      <p:pic>
        <p:nvPicPr>
          <p:cNvPr id="4099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04769"/>
            <a:ext cx="4587875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069912"/>
              </p:ext>
            </p:extLst>
          </p:nvPr>
        </p:nvGraphicFramePr>
        <p:xfrm>
          <a:off x="5708746" y="3404769"/>
          <a:ext cx="5307186" cy="264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7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Sp.Projects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5122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938" y="3315720"/>
            <a:ext cx="5143500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678173" y="20444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024996" y="1938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pic>
        <p:nvPicPr>
          <p:cNvPr id="5124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08" y="3315720"/>
            <a:ext cx="4321175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67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 performance 2016 vs 2015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010320"/>
              </p:ext>
            </p:extLst>
          </p:nvPr>
        </p:nvGraphicFramePr>
        <p:xfrm>
          <a:off x="838200" y="1690683"/>
          <a:ext cx="10515599" cy="4132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2966"/>
                <a:gridCol w="716781"/>
                <a:gridCol w="733647"/>
                <a:gridCol w="716781"/>
                <a:gridCol w="733647"/>
                <a:gridCol w="573425"/>
                <a:gridCol w="522829"/>
                <a:gridCol w="564992"/>
                <a:gridCol w="514396"/>
                <a:gridCol w="548126"/>
                <a:gridCol w="784243"/>
                <a:gridCol w="767377"/>
                <a:gridCol w="463799"/>
                <a:gridCol w="455366"/>
                <a:gridCol w="489098"/>
                <a:gridCol w="548126"/>
              </a:tblGrid>
              <a:tr h="1298381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PERFORMANCE 2015/2016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DEPARTMENT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NCR'S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CUSTOMER COMPLAINTS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COST OF NON-QUALITY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TARGET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audit results after follow-up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TARGET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 smtClean="0">
                          <a:effectLst/>
                        </a:rPr>
                        <a:t>OTD av.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TARGET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2015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2015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2015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2015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2015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ENGINEERING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187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175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37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23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£33,954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0.40%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£42,741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0.6%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83.94%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83.52%</a:t>
                      </a:r>
                      <a:r>
                        <a:rPr lang="en-GB" sz="1000" b="1" u="none" strike="noStrike" dirty="0">
                          <a:effectLst/>
                        </a:rPr>
                        <a:t>→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 smtClean="0">
                          <a:effectLst/>
                        </a:rPr>
                        <a:t>77%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69%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MACHINING CENTRE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31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44 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2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£7,063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£14,706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4.5%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78.00%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88%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not monitored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CCTV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78 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30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£13,808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0.30%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£9,687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0.3%</a:t>
                      </a:r>
                      <a:r>
                        <a:rPr lang="en-GB" sz="1000" b="1" u="none" strike="noStrike" dirty="0">
                          <a:effectLst/>
                        </a:rPr>
                        <a:t>→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92.00%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91%</a:t>
                      </a:r>
                      <a:r>
                        <a:rPr lang="en-GB" sz="1000" b="1" u="none" strike="noStrike" dirty="0">
                          <a:effectLst/>
                        </a:rPr>
                        <a:t>→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not monitored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LASER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493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583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525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339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£161,280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1.60%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£101,252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0.4%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86.00%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88.31%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 smtClean="0">
                          <a:effectLst/>
                        </a:rPr>
                        <a:t>75%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79%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JET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12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10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£3,237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0.01%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£2,172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0.2%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91.14%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77.96%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 smtClean="0">
                          <a:effectLst/>
                        </a:rPr>
                        <a:t>87%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91%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5750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169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178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121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£24,437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0.74%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£43,077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0.7%</a:t>
                      </a:r>
                      <a:r>
                        <a:rPr lang="en-GB" sz="1000" b="1" u="none" strike="noStrike" dirty="0">
                          <a:effectLst/>
                        </a:rPr>
                        <a:t>→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82.88%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81.64%</a:t>
                      </a:r>
                      <a:r>
                        <a:rPr lang="en-GB" sz="1000" b="1" u="none" strike="noStrike" dirty="0">
                          <a:effectLst/>
                        </a:rPr>
                        <a:t>→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 smtClean="0">
                          <a:effectLst/>
                        </a:rPr>
                        <a:t>70%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81%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SP.PROJECTS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101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82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27</a:t>
                      </a:r>
                      <a:r>
                        <a:rPr lang="en-GB" sz="1000" b="1" u="none" strike="noStrike" dirty="0">
                          <a:effectLst/>
                        </a:rPr>
                        <a:t>→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£52,809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2.90%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£12,750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0.8%</a:t>
                      </a:r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76.67%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72.96%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 smtClean="0">
                          <a:effectLst/>
                        </a:rPr>
                        <a:t>73%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smtClean="0">
                          <a:solidFill>
                            <a:srgbClr val="0070C0"/>
                          </a:solidFill>
                          <a:effectLst/>
                        </a:rPr>
                        <a:t>80%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SHERBURN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107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88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15</a:t>
                      </a:r>
                      <a:r>
                        <a:rPr lang="en-GB" sz="1000" b="1" u="none" strike="noStrike" dirty="0">
                          <a:effectLst/>
                        </a:rPr>
                        <a:t>→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£4,874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0.13%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£3,282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0.11%</a:t>
                      </a:r>
                      <a:r>
                        <a:rPr lang="en-GB" sz="1000" b="1" u="none" strike="noStrike" dirty="0">
                          <a:effectLst/>
                        </a:rPr>
                        <a:t>→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84.42%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71.86%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not monitored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  <a:tr h="25761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MACHINING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263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269</a:t>
                      </a:r>
                      <a:r>
                        <a:rPr lang="en-GB" sz="1000" b="1" u="none" strike="noStrike" dirty="0">
                          <a:effectLst/>
                        </a:rPr>
                        <a:t>→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60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68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£34,745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£58,235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1.7%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↗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79.31%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77.05%</a:t>
                      </a:r>
                      <a:r>
                        <a:rPr lang="en-GB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52%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80%</a:t>
                      </a:r>
                      <a:endParaRPr lang="en-GB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80%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4" marR="6734" marT="6734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5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Machining</a:t>
            </a:r>
            <a:endParaRPr lang="en-GB" dirty="0"/>
          </a:p>
        </p:txBody>
      </p:sp>
      <p:pic>
        <p:nvPicPr>
          <p:cNvPr id="6146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72587"/>
            <a:ext cx="4892675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7649504"/>
              </p:ext>
            </p:extLst>
          </p:nvPr>
        </p:nvGraphicFramePr>
        <p:xfrm>
          <a:off x="6435306" y="3272587"/>
          <a:ext cx="4918494" cy="2685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24996" y="1938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568181" y="1938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97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 OF NCR’S RAISED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432690"/>
              </p:ext>
            </p:extLst>
          </p:nvPr>
        </p:nvGraphicFramePr>
        <p:xfrm>
          <a:off x="1384300" y="1457864"/>
          <a:ext cx="9423400" cy="868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200"/>
                <a:gridCol w="889000"/>
                <a:gridCol w="939800"/>
                <a:gridCol w="1092200"/>
                <a:gridCol w="1016000"/>
                <a:gridCol w="1016000"/>
                <a:gridCol w="939800"/>
                <a:gridCol w="850900"/>
                <a:gridCol w="838200"/>
                <a:gridCol w="876300"/>
              </a:tblGrid>
              <a:tr h="151017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NUMBER OF NCR'S RAISED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744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Divison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centre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cctv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jet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5750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sherburn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5101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187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493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263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5101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583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269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872922"/>
              </p:ext>
            </p:extLst>
          </p:nvPr>
        </p:nvGraphicFramePr>
        <p:xfrm>
          <a:off x="1319842" y="2648310"/>
          <a:ext cx="9487857" cy="3708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CUSTOMER COMPLAINTS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520020"/>
              </p:ext>
            </p:extLst>
          </p:nvPr>
        </p:nvGraphicFramePr>
        <p:xfrm>
          <a:off x="1384300" y="1621766"/>
          <a:ext cx="9423400" cy="868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200"/>
                <a:gridCol w="889000"/>
                <a:gridCol w="939800"/>
                <a:gridCol w="1092200"/>
                <a:gridCol w="1016000"/>
                <a:gridCol w="1016000"/>
                <a:gridCol w="939800"/>
                <a:gridCol w="850900"/>
                <a:gridCol w="838200"/>
                <a:gridCol w="876300"/>
              </a:tblGrid>
              <a:tr h="140539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CUSTOMER COMPLAINTS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940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Divison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centre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cctv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jet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5750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sherburn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46649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525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46649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30</a:t>
                      </a:r>
                      <a:endParaRPr lang="en-GB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339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121</a:t>
                      </a:r>
                      <a:endParaRPr lang="en-GB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68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7628"/>
              </p:ext>
            </p:extLst>
          </p:nvPr>
        </p:nvGraphicFramePr>
        <p:xfrm>
          <a:off x="1384300" y="2803585"/>
          <a:ext cx="9423400" cy="3265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584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 OF NON-QUALITY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642647"/>
              </p:ext>
            </p:extLst>
          </p:nvPr>
        </p:nvGraphicFramePr>
        <p:xfrm>
          <a:off x="1384300" y="1526875"/>
          <a:ext cx="9423400" cy="1009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200"/>
                <a:gridCol w="889000"/>
                <a:gridCol w="939800"/>
                <a:gridCol w="1092200"/>
                <a:gridCol w="1016000"/>
                <a:gridCol w="1016000"/>
                <a:gridCol w="939800"/>
                <a:gridCol w="850900"/>
                <a:gridCol w="838200"/>
                <a:gridCol w="876300"/>
              </a:tblGrid>
              <a:tr h="206822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COST OF NON-QUALITY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5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Divison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centre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cctv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jet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5750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sherburn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98549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0.40%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1.00%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0.30%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1.60%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0.01%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0.74%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2.90%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0.13%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0.80%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98549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0.60%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4.50%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0.30%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0.40%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0.20%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0.70%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0.80%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0.11%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1.70%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248433"/>
              </p:ext>
            </p:extLst>
          </p:nvPr>
        </p:nvGraphicFramePr>
        <p:xfrm>
          <a:off x="1449238" y="2852438"/>
          <a:ext cx="9358462" cy="309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IMPROVEMENTS REGISTERED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Performance improvement</a:t>
            </a:r>
          </a:p>
          <a:p>
            <a:r>
              <a:rPr lang="en-GB" dirty="0" smtClean="0"/>
              <a:t>DECREASE OF TOTAL NON-QUALITY COST WITH 14%</a:t>
            </a:r>
          </a:p>
          <a:p>
            <a:r>
              <a:rPr lang="en-GB" dirty="0" smtClean="0"/>
              <a:t>DECREASE OF CUSTOMER COMPLAINTS WITH 38%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System ACHIEVEMENTS</a:t>
            </a:r>
          </a:p>
          <a:p>
            <a:r>
              <a:rPr lang="en-GB" dirty="0" smtClean="0"/>
              <a:t>Aerospace certification to AS9100 ( aerospace)</a:t>
            </a:r>
          </a:p>
          <a:p>
            <a:r>
              <a:rPr lang="en-GB" dirty="0" smtClean="0"/>
              <a:t>Accreditation to EN 1090 for </a:t>
            </a:r>
            <a:r>
              <a:rPr lang="en-GB" dirty="0" err="1" smtClean="0"/>
              <a:t>Sherburn</a:t>
            </a:r>
            <a:endParaRPr lang="en-GB" dirty="0" smtClean="0"/>
          </a:p>
          <a:p>
            <a:r>
              <a:rPr lang="en-GB" dirty="0" smtClean="0"/>
              <a:t>Accreditation to EN 1090 for HTA</a:t>
            </a:r>
          </a:p>
          <a:p>
            <a:r>
              <a:rPr lang="en-GB" dirty="0" smtClean="0"/>
              <a:t>Customer approvals – Rolls </a:t>
            </a:r>
            <a:r>
              <a:rPr lang="en-GB" smtClean="0"/>
              <a:t>Royce Nuclear</a:t>
            </a:r>
            <a:endParaRPr lang="en-GB" dirty="0" smtClean="0"/>
          </a:p>
          <a:p>
            <a:r>
              <a:rPr lang="en-GB" dirty="0" smtClean="0"/>
              <a:t>Customer re-qualification - Bombardier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4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366" y="365125"/>
            <a:ext cx="10646434" cy="63553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Number of Non-conformance reports</a:t>
            </a:r>
            <a:endParaRPr lang="en-GB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881847"/>
              </p:ext>
            </p:extLst>
          </p:nvPr>
        </p:nvGraphicFramePr>
        <p:xfrm>
          <a:off x="517585" y="2510288"/>
          <a:ext cx="5167223" cy="3187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7259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8508531" y="1784314"/>
            <a:ext cx="661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938529"/>
              </p:ext>
            </p:extLst>
          </p:nvPr>
        </p:nvGraphicFramePr>
        <p:xfrm>
          <a:off x="6098875" y="2682815"/>
          <a:ext cx="4948687" cy="2759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14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NCR’s per type of complaints- 2015</a:t>
            </a:r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6164431"/>
              </p:ext>
            </p:extLst>
          </p:nvPr>
        </p:nvGraphicFramePr>
        <p:xfrm>
          <a:off x="1794293" y="1905575"/>
          <a:ext cx="8333117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70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NCR’s per type of complaints -2016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373593"/>
              </p:ext>
            </p:extLst>
          </p:nvPr>
        </p:nvGraphicFramePr>
        <p:xfrm>
          <a:off x="1483742" y="1825625"/>
          <a:ext cx="91353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95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929</Words>
  <Application>Microsoft Office PowerPoint</Application>
  <PresentationFormat>Widescreen</PresentationFormat>
  <Paragraphs>544</Paragraphs>
  <Slides>20</Slides>
  <Notes>1</Notes>
  <HiddenSlides>10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Quality performance indicators for 2016 ( vs.2015)</vt:lpstr>
      <vt:lpstr>Quality performance 2016 vs 2015</vt:lpstr>
      <vt:lpstr>NUMBER OF NCR’S RAISED</vt:lpstr>
      <vt:lpstr>CUSTOMER COMPLAINTS</vt:lpstr>
      <vt:lpstr>COST OF NON-QUALITY</vt:lpstr>
      <vt:lpstr>IMPROVEMENTS REGISTERED </vt:lpstr>
      <vt:lpstr>Number of Non-conformance reports</vt:lpstr>
      <vt:lpstr>NCR’s per type of complaints- 2015</vt:lpstr>
      <vt:lpstr>NCR’s per type of complaints -2016</vt:lpstr>
      <vt:lpstr>Root causes identified 2016</vt:lpstr>
      <vt:lpstr>Internal audit results</vt:lpstr>
      <vt:lpstr>Main audit findings</vt:lpstr>
      <vt:lpstr>Quality program continues for 2017</vt:lpstr>
      <vt:lpstr>OTD per division</vt:lpstr>
      <vt:lpstr>5750</vt:lpstr>
      <vt:lpstr>Engineering</vt:lpstr>
      <vt:lpstr>Laser</vt:lpstr>
      <vt:lpstr>WEC JET</vt:lpstr>
      <vt:lpstr>Sp.Projects </vt:lpstr>
      <vt:lpstr>Machining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performance indicators for 2016 ( vs.2015)</dc:title>
  <dc:creator>Mihaela Mladin</dc:creator>
  <cp:lastModifiedBy>Boardroom</cp:lastModifiedBy>
  <cp:revision>36</cp:revision>
  <cp:lastPrinted>2017-01-20T07:33:35Z</cp:lastPrinted>
  <dcterms:created xsi:type="dcterms:W3CDTF">2017-01-05T13:10:45Z</dcterms:created>
  <dcterms:modified xsi:type="dcterms:W3CDTF">2017-01-20T09:31:19Z</dcterms:modified>
</cp:coreProperties>
</file>