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1" r:id="rId4"/>
    <p:sldId id="272" r:id="rId5"/>
    <p:sldId id="276" r:id="rId6"/>
    <p:sldId id="269" r:id="rId7"/>
    <p:sldId id="281" r:id="rId8"/>
    <p:sldId id="260" r:id="rId9"/>
    <p:sldId id="270" r:id="rId10"/>
    <p:sldId id="280" r:id="rId11"/>
    <p:sldId id="275" r:id="rId12"/>
    <p:sldId id="277" r:id="rId13"/>
    <p:sldId id="278" r:id="rId14"/>
    <p:sldId id="263" r:id="rId15"/>
    <p:sldId id="261" r:id="rId16"/>
    <p:sldId id="262" r:id="rId17"/>
    <p:sldId id="264" r:id="rId18"/>
    <p:sldId id="265" r:id="rId19"/>
    <p:sldId id="266" r:id="rId20"/>
    <p:sldId id="267" r:id="rId21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c-mainserver\MeUsers\andy\Quality%20Assurance\KPI'S\2016\December%202016\Main%20findings%20on%20internal%20audit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no. of ncr's</a:t>
            </a:r>
          </a:p>
        </c:rich>
      </c:tx>
      <c:layout>
        <c:manualLayout>
          <c:xMode val="edge"/>
          <c:yMode val="edge"/>
          <c:x val="0.37338188976377951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80314960629919"/>
          <c:y val="0.15782407407407409"/>
          <c:w val="0.89019685039370078"/>
          <c:h val="0.42185549722951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Sheet1!$B$2:$J$2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212</c:v>
                </c:pt>
                <c:pt idx="1">
                  <c:v>15</c:v>
                </c:pt>
                <c:pt idx="2">
                  <c:v>68</c:v>
                </c:pt>
                <c:pt idx="3">
                  <c:v>515</c:v>
                </c:pt>
                <c:pt idx="4">
                  <c:v>8</c:v>
                </c:pt>
                <c:pt idx="5">
                  <c:v>285</c:v>
                </c:pt>
                <c:pt idx="6">
                  <c:v>67</c:v>
                </c:pt>
                <c:pt idx="7">
                  <c:v>78</c:v>
                </c:pt>
                <c:pt idx="8">
                  <c:v>253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Sheet1!$B$2:$J$2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175</c:v>
                </c:pt>
                <c:pt idx="1">
                  <c:v>44</c:v>
                </c:pt>
                <c:pt idx="2">
                  <c:v>78</c:v>
                </c:pt>
                <c:pt idx="3">
                  <c:v>583</c:v>
                </c:pt>
                <c:pt idx="4">
                  <c:v>12</c:v>
                </c:pt>
                <c:pt idx="5">
                  <c:v>178</c:v>
                </c:pt>
                <c:pt idx="6">
                  <c:v>82</c:v>
                </c:pt>
                <c:pt idx="7">
                  <c:v>88</c:v>
                </c:pt>
                <c:pt idx="8">
                  <c:v>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499536"/>
        <c:axId val="328499928"/>
      </c:barChart>
      <c:catAx>
        <c:axId val="32849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499928"/>
        <c:crosses val="autoZero"/>
        <c:auto val="1"/>
        <c:lblAlgn val="ctr"/>
        <c:lblOffset val="100"/>
        <c:noMultiLvlLbl val="0"/>
      </c:catAx>
      <c:valAx>
        <c:axId val="328499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49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011517084848109E-2"/>
          <c:y val="7.0514823486440642E-2"/>
          <c:w val="0.73094210236164958"/>
          <c:h val="0.81911230294443726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ENGINEERING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3.3333333333333437E-2"/>
                  <c:y val="-1.388888888888888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3264033264033266E-2"/>
                  <c:y val="6.349206349206348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2.4948024948024949E-2"/>
                  <c:y val="-4.157170418945303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4.1580041580041582E-2"/>
                  <c:y val="-1.81405895691610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Sheet1!$B$2:$CL$2</c:f>
              <c:numCache>
                <c:formatCode>mmm\-yy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Sheet1!$B$3:$CL$3</c:f>
              <c:numCache>
                <c:formatCode>0%</c:formatCode>
                <c:ptCount val="12"/>
                <c:pt idx="0">
                  <c:v>0.69</c:v>
                </c:pt>
                <c:pt idx="1">
                  <c:v>0.76</c:v>
                </c:pt>
                <c:pt idx="2">
                  <c:v>0.6</c:v>
                </c:pt>
                <c:pt idx="3">
                  <c:v>0.42</c:v>
                </c:pt>
                <c:pt idx="4">
                  <c:v>0.56000000000000005</c:v>
                </c:pt>
                <c:pt idx="5">
                  <c:v>0.63</c:v>
                </c:pt>
                <c:pt idx="6">
                  <c:v>0.64</c:v>
                </c:pt>
                <c:pt idx="7">
                  <c:v>0.7</c:v>
                </c:pt>
                <c:pt idx="8">
                  <c:v>0.35</c:v>
                </c:pt>
                <c:pt idx="9">
                  <c:v>0.53</c:v>
                </c:pt>
                <c:pt idx="10">
                  <c:v>0.43</c:v>
                </c:pt>
                <c:pt idx="11">
                  <c:v>0.56999999999999995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dLbls>
            <c:dLbl>
              <c:idx val="8"/>
              <c:layout>
                <c:manualLayout>
                  <c:x val="1.6816816816816817E-2"/>
                  <c:y val="-5.182567726737338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Sheet1!$B$2:$CL$2</c:f>
              <c:numCache>
                <c:formatCode>mmm\-yy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Sheet1!$B$4:$CL$4</c:f>
              <c:numCache>
                <c:formatCode>0%</c:formatCode>
                <c:ptCount val="12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581376"/>
        <c:axId val="472574320"/>
      </c:lineChart>
      <c:dateAx>
        <c:axId val="47258137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2574320"/>
        <c:crosses val="autoZero"/>
        <c:auto val="1"/>
        <c:lblOffset val="100"/>
        <c:baseTimeUnit val="months"/>
      </c:dateAx>
      <c:valAx>
        <c:axId val="472574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258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37141983549628"/>
          <c:y val="0.39560593387365039"/>
          <c:w val="0.21333357551759313"/>
          <c:h val="0.16483593396979224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customers</c:v>
                </c:pt>
              </c:strCache>
            </c:strRef>
          </c:tx>
          <c:marker>
            <c:symbol val="none"/>
          </c:marker>
          <c:dLbls>
            <c:dLbl>
              <c:idx val="9"/>
              <c:layout>
                <c:manualLayout>
                  <c:x val="7.031778228532802E-2"/>
                  <c:y val="-4.629629629629629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931710615280595E-2"/>
                  <c:y val="3.703703703703703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2.2222222222222223E-2"/>
                  <c:y val="2.777777777777777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Sheet1!$B$1:$BS$1</c:f>
              <c:strCache>
                <c:ptCount val="13"/>
                <c:pt idx="0">
                  <c:v>Jan-17</c:v>
                </c:pt>
                <c:pt idx="1">
                  <c:v>31/02/2017</c:v>
                </c:pt>
                <c:pt idx="2">
                  <c:v>Mar-16</c:v>
                </c:pt>
                <c:pt idx="3">
                  <c:v>Apr-17</c:v>
                </c:pt>
                <c:pt idx="4">
                  <c:v>Apr-17</c:v>
                </c:pt>
                <c:pt idx="5">
                  <c:v>May-17</c:v>
                </c:pt>
                <c:pt idx="6">
                  <c:v>Jun-17</c:v>
                </c:pt>
                <c:pt idx="7">
                  <c:v>Jul-17</c:v>
                </c:pt>
                <c:pt idx="8">
                  <c:v>Aug-17</c:v>
                </c:pt>
                <c:pt idx="9">
                  <c:v>Sep-17</c:v>
                </c:pt>
                <c:pt idx="10">
                  <c:v>Oct-17</c:v>
                </c:pt>
                <c:pt idx="11">
                  <c:v>Nov-17</c:v>
                </c:pt>
                <c:pt idx="12">
                  <c:v>Dec-17</c:v>
                </c:pt>
              </c:strCache>
            </c:strRef>
          </c:cat>
          <c:val>
            <c:numRef>
              <c:f>Sheet1!$B$2:$BS$2</c:f>
              <c:numCache>
                <c:formatCode>0%</c:formatCode>
                <c:ptCount val="13"/>
                <c:pt idx="0">
                  <c:v>0.77</c:v>
                </c:pt>
                <c:pt idx="1">
                  <c:v>0.77</c:v>
                </c:pt>
                <c:pt idx="2">
                  <c:v>0.77</c:v>
                </c:pt>
                <c:pt idx="3">
                  <c:v>0.7</c:v>
                </c:pt>
                <c:pt idx="4">
                  <c:v>0.65</c:v>
                </c:pt>
                <c:pt idx="5">
                  <c:v>0.75</c:v>
                </c:pt>
                <c:pt idx="6">
                  <c:v>0.65</c:v>
                </c:pt>
                <c:pt idx="7">
                  <c:v>0.71</c:v>
                </c:pt>
                <c:pt idx="8">
                  <c:v>0.62</c:v>
                </c:pt>
                <c:pt idx="9">
                  <c:v>0.74</c:v>
                </c:pt>
                <c:pt idx="10">
                  <c:v>0.81</c:v>
                </c:pt>
                <c:pt idx="11">
                  <c:v>0.86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Internal customers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-3.0112923462986198E-2"/>
                  <c:y val="9.609609609609609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282051282051282E-2"/>
                  <c:y val="-4.58333333333333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2.2222222222222223E-2"/>
                  <c:y val="-5.555555555555554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5.0100200400801601E-3"/>
                  <c:y val="-4.99999999999999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Sheet1!$B$1:$BS$1</c:f>
              <c:strCache>
                <c:ptCount val="13"/>
                <c:pt idx="0">
                  <c:v>Jan-17</c:v>
                </c:pt>
                <c:pt idx="1">
                  <c:v>31/02/2017</c:v>
                </c:pt>
                <c:pt idx="2">
                  <c:v>Mar-16</c:v>
                </c:pt>
                <c:pt idx="3">
                  <c:v>Apr-17</c:v>
                </c:pt>
                <c:pt idx="4">
                  <c:v>Apr-17</c:v>
                </c:pt>
                <c:pt idx="5">
                  <c:v>May-17</c:v>
                </c:pt>
                <c:pt idx="6">
                  <c:v>Jun-17</c:v>
                </c:pt>
                <c:pt idx="7">
                  <c:v>Jul-17</c:v>
                </c:pt>
                <c:pt idx="8">
                  <c:v>Aug-17</c:v>
                </c:pt>
                <c:pt idx="9">
                  <c:v>Sep-17</c:v>
                </c:pt>
                <c:pt idx="10">
                  <c:v>Oct-17</c:v>
                </c:pt>
                <c:pt idx="11">
                  <c:v>Nov-17</c:v>
                </c:pt>
                <c:pt idx="12">
                  <c:v>Dec-17</c:v>
                </c:pt>
              </c:strCache>
            </c:strRef>
          </c:cat>
          <c:val>
            <c:numRef>
              <c:f>Sheet1!$B$3:$BS$3</c:f>
              <c:numCache>
                <c:formatCode>0%</c:formatCode>
                <c:ptCount val="13"/>
                <c:pt idx="0">
                  <c:v>0.9</c:v>
                </c:pt>
                <c:pt idx="1">
                  <c:v>0.8</c:v>
                </c:pt>
                <c:pt idx="2">
                  <c:v>0.9</c:v>
                </c:pt>
                <c:pt idx="3">
                  <c:v>0.78</c:v>
                </c:pt>
                <c:pt idx="4">
                  <c:v>0.6</c:v>
                </c:pt>
                <c:pt idx="5">
                  <c:v>0.81</c:v>
                </c:pt>
                <c:pt idx="6">
                  <c:v>0.65</c:v>
                </c:pt>
                <c:pt idx="7">
                  <c:v>0.79</c:v>
                </c:pt>
                <c:pt idx="8">
                  <c:v>0.72</c:v>
                </c:pt>
                <c:pt idx="9">
                  <c:v>0.83</c:v>
                </c:pt>
                <c:pt idx="10">
                  <c:v>0.87</c:v>
                </c:pt>
                <c:pt idx="11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External customers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-5.018820577164366E-3"/>
                  <c:y val="4.004004004004000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7045300878972278E-3"/>
                  <c:y val="8.796296296296296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4088472206694242E-3"/>
                  <c:y val="6.944444444444444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221549229422461E-3"/>
                  <c:y val="4.752263779527558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8.4921737354976171E-2"/>
                  <c:y val="2.702702702702702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5.555555555555555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4.5090180360721321E-2"/>
                  <c:y val="-1.909700161202999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3.1730126920507681E-2"/>
                  <c:y val="-7.083333333333335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.11070110701107011"/>
                  <c:y val="-4.004004004004022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3.6900369003690127E-2"/>
                  <c:y val="5.20520520520520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Sheet1!$B$1:$BS$1</c:f>
              <c:strCache>
                <c:ptCount val="13"/>
                <c:pt idx="0">
                  <c:v>Jan-17</c:v>
                </c:pt>
                <c:pt idx="1">
                  <c:v>31/02/2017</c:v>
                </c:pt>
                <c:pt idx="2">
                  <c:v>Mar-16</c:v>
                </c:pt>
                <c:pt idx="3">
                  <c:v>Apr-17</c:v>
                </c:pt>
                <c:pt idx="4">
                  <c:v>Apr-17</c:v>
                </c:pt>
                <c:pt idx="5">
                  <c:v>May-17</c:v>
                </c:pt>
                <c:pt idx="6">
                  <c:v>Jun-17</c:v>
                </c:pt>
                <c:pt idx="7">
                  <c:v>Jul-17</c:v>
                </c:pt>
                <c:pt idx="8">
                  <c:v>Aug-17</c:v>
                </c:pt>
                <c:pt idx="9">
                  <c:v>Sep-17</c:v>
                </c:pt>
                <c:pt idx="10">
                  <c:v>Oct-17</c:v>
                </c:pt>
                <c:pt idx="11">
                  <c:v>Nov-17</c:v>
                </c:pt>
                <c:pt idx="12">
                  <c:v>Dec-17</c:v>
                </c:pt>
              </c:strCache>
            </c:strRef>
          </c:cat>
          <c:val>
            <c:numRef>
              <c:f>Sheet1!$B$4:$BS$4</c:f>
              <c:numCache>
                <c:formatCode>0%</c:formatCode>
                <c:ptCount val="13"/>
                <c:pt idx="0">
                  <c:v>0.79</c:v>
                </c:pt>
                <c:pt idx="1">
                  <c:v>0.79</c:v>
                </c:pt>
                <c:pt idx="2">
                  <c:v>0.82</c:v>
                </c:pt>
                <c:pt idx="3">
                  <c:v>0.69</c:v>
                </c:pt>
                <c:pt idx="4">
                  <c:v>0.59</c:v>
                </c:pt>
                <c:pt idx="5">
                  <c:v>0.79</c:v>
                </c:pt>
                <c:pt idx="6">
                  <c:v>0.64</c:v>
                </c:pt>
                <c:pt idx="7">
                  <c:v>0.76</c:v>
                </c:pt>
                <c:pt idx="8">
                  <c:v>0.69</c:v>
                </c:pt>
                <c:pt idx="9">
                  <c:v>0.79</c:v>
                </c:pt>
                <c:pt idx="10">
                  <c:v>0.79</c:v>
                </c:pt>
                <c:pt idx="11">
                  <c:v>0.85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cat>
            <c:strRef>
              <c:f>Sheet1!$B$1:$BS$1</c:f>
              <c:strCache>
                <c:ptCount val="13"/>
                <c:pt idx="0">
                  <c:v>Jan-17</c:v>
                </c:pt>
                <c:pt idx="1">
                  <c:v>31/02/2017</c:v>
                </c:pt>
                <c:pt idx="2">
                  <c:v>Mar-16</c:v>
                </c:pt>
                <c:pt idx="3">
                  <c:v>Apr-17</c:v>
                </c:pt>
                <c:pt idx="4">
                  <c:v>Apr-17</c:v>
                </c:pt>
                <c:pt idx="5">
                  <c:v>May-17</c:v>
                </c:pt>
                <c:pt idx="6">
                  <c:v>Jun-17</c:v>
                </c:pt>
                <c:pt idx="7">
                  <c:v>Jul-17</c:v>
                </c:pt>
                <c:pt idx="8">
                  <c:v>Aug-17</c:v>
                </c:pt>
                <c:pt idx="9">
                  <c:v>Sep-17</c:v>
                </c:pt>
                <c:pt idx="10">
                  <c:v>Oct-17</c:v>
                </c:pt>
                <c:pt idx="11">
                  <c:v>Nov-17</c:v>
                </c:pt>
                <c:pt idx="12">
                  <c:v>Dec-17</c:v>
                </c:pt>
              </c:strCache>
            </c:strRef>
          </c:cat>
          <c:val>
            <c:numRef>
              <c:f>Sheet1!$B$5:$BS$5</c:f>
              <c:numCache>
                <c:formatCode>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74800"/>
        <c:axId val="475370096"/>
      </c:lineChart>
      <c:catAx>
        <c:axId val="47537480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0096"/>
        <c:crosses val="autoZero"/>
        <c:auto val="1"/>
        <c:lblAlgn val="ctr"/>
        <c:lblOffset val="100"/>
        <c:noMultiLvlLbl val="0"/>
      </c:catAx>
      <c:valAx>
        <c:axId val="475370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25040128410909"/>
          <c:y val="0.3723734644022863"/>
          <c:w val="0.15890850722311398"/>
          <c:h val="0.25825901563384374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OTIF WEC JET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Total customers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2.777777777777676E-3"/>
                  <c:y val="-3.240740740740740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5.1564832590138407E-3"/>
                  <c:y val="-2.23713646532438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0"/>
                  <c:y val="-5.369127516778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4.9916805324459135E-2"/>
                  <c:y val="-1.445086705202312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Sheet1!$B$1:$BN$2</c:f>
              <c:strCache>
                <c:ptCount val="17"/>
                <c:pt idx="0">
                  <c:v>Aug-16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Sheet1!$B$3:$BN$3</c:f>
              <c:numCache>
                <c:formatCode>0%</c:formatCode>
                <c:ptCount val="17"/>
                <c:pt idx="0">
                  <c:v>0.95</c:v>
                </c:pt>
                <c:pt idx="1">
                  <c:v>0.91</c:v>
                </c:pt>
                <c:pt idx="2">
                  <c:v>0.91</c:v>
                </c:pt>
                <c:pt idx="3">
                  <c:v>0.93</c:v>
                </c:pt>
                <c:pt idx="4">
                  <c:v>0.94</c:v>
                </c:pt>
                <c:pt idx="5">
                  <c:v>0.9</c:v>
                </c:pt>
                <c:pt idx="6">
                  <c:v>0.89</c:v>
                </c:pt>
                <c:pt idx="7">
                  <c:v>0.8</c:v>
                </c:pt>
                <c:pt idx="8">
                  <c:v>0.7</c:v>
                </c:pt>
                <c:pt idx="9">
                  <c:v>0.82</c:v>
                </c:pt>
                <c:pt idx="10">
                  <c:v>0.83</c:v>
                </c:pt>
                <c:pt idx="11">
                  <c:v>0.86</c:v>
                </c:pt>
                <c:pt idx="12">
                  <c:v>0.82</c:v>
                </c:pt>
                <c:pt idx="13">
                  <c:v>0.86</c:v>
                </c:pt>
                <c:pt idx="14">
                  <c:v>0.86</c:v>
                </c:pt>
                <c:pt idx="15">
                  <c:v>0.91</c:v>
                </c:pt>
                <c:pt idx="16">
                  <c:v>0.86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Internal customers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Sheet1!$B$1:$BN$2</c:f>
              <c:strCache>
                <c:ptCount val="17"/>
                <c:pt idx="0">
                  <c:v>Aug-16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Sheet1!$B$4:$BN$4</c:f>
            </c:numRef>
          </c:val>
          <c:smooth val="0"/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External customers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Sheet1!$B$1:$BN$2</c:f>
              <c:strCache>
                <c:ptCount val="17"/>
                <c:pt idx="0">
                  <c:v>Aug-16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Sheet1!$B$5:$BN$5</c:f>
            </c:numRef>
          </c:val>
          <c:smooth val="0"/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Sheet1!$B$1:$BN$2</c:f>
              <c:strCache>
                <c:ptCount val="17"/>
                <c:pt idx="0">
                  <c:v>Aug-16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Sheet1!$B$6:$BN$6</c:f>
              <c:numCache>
                <c:formatCode>0%</c:formatCode>
                <c:ptCount val="17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75192"/>
        <c:axId val="475374408"/>
      </c:lineChart>
      <c:catAx>
        <c:axId val="475375192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440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475374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51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451327433628322"/>
          <c:y val="0.49249406887202163"/>
          <c:w val="0.24557522123893805"/>
          <c:h val="0.126126441402032"/>
        </c:manualLayout>
      </c:layout>
      <c:overlay val="1"/>
      <c:spPr>
        <a:noFill/>
        <a:ln w="25400">
          <a:noFill/>
        </a:ln>
      </c:spPr>
      <c:txPr>
        <a:bodyPr/>
        <a:lstStyle/>
        <a:p>
          <a:pPr>
            <a:defRPr sz="75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475746087293"/>
          <c:y val="4.9509563812884592E-2"/>
          <c:w val="0.73031865461261791"/>
          <c:h val="0.75467481280558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otif</c:v>
                </c:pt>
              </c:strCache>
            </c:strRef>
          </c:tx>
          <c:marker>
            <c:symbol val="none"/>
          </c:marker>
          <c:dLbls>
            <c:dLbl>
              <c:idx val="15"/>
              <c:layout>
                <c:manualLayout>
                  <c:x val="1.2626262626262626E-2"/>
                  <c:y val="-4.45930880713489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3.8410482780561521E-2"/>
                  <c:y val="-4.905239687848383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2531328320801912E-2"/>
                  <c:y val="-1.783723522853957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Sheet1!$B$1:$CK$2</c:f>
              <c:strCache>
                <c:ptCount val="12"/>
                <c:pt idx="0">
                  <c:v>Jan-17</c:v>
                </c:pt>
                <c:pt idx="1">
                  <c:v>Feb-17</c:v>
                </c:pt>
                <c:pt idx="2">
                  <c:v>Mar-17</c:v>
                </c:pt>
                <c:pt idx="3">
                  <c:v>Apr-17</c:v>
                </c:pt>
                <c:pt idx="4">
                  <c:v>May-17</c:v>
                </c:pt>
                <c:pt idx="5">
                  <c:v>Jun-17</c:v>
                </c:pt>
                <c:pt idx="6">
                  <c:v>Jul-17</c:v>
                </c:pt>
                <c:pt idx="7">
                  <c:v>Aug-17</c:v>
                </c:pt>
                <c:pt idx="8">
                  <c:v>Sep-17</c:v>
                </c:pt>
                <c:pt idx="9">
                  <c:v>Oct-17</c:v>
                </c:pt>
                <c:pt idx="10">
                  <c:v>Nov-17</c:v>
                </c:pt>
                <c:pt idx="11">
                  <c:v>Dec-17</c:v>
                </c:pt>
              </c:strCache>
            </c:strRef>
          </c:cat>
          <c:val>
            <c:numRef>
              <c:f>Sheet1!$B$3:$CK$3</c:f>
              <c:numCache>
                <c:formatCode>0%</c:formatCode>
                <c:ptCount val="12"/>
                <c:pt idx="0">
                  <c:v>0.59</c:v>
                </c:pt>
                <c:pt idx="1">
                  <c:v>0.79</c:v>
                </c:pt>
                <c:pt idx="2">
                  <c:v>0.3</c:v>
                </c:pt>
                <c:pt idx="3">
                  <c:v>0.73</c:v>
                </c:pt>
                <c:pt idx="4">
                  <c:v>0.2</c:v>
                </c:pt>
                <c:pt idx="5">
                  <c:v>0.54</c:v>
                </c:pt>
                <c:pt idx="6">
                  <c:v>0.67</c:v>
                </c:pt>
                <c:pt idx="7">
                  <c:v>0.43</c:v>
                </c:pt>
                <c:pt idx="8">
                  <c:v>0.21</c:v>
                </c:pt>
                <c:pt idx="9">
                  <c:v>0.56000000000000005</c:v>
                </c:pt>
                <c:pt idx="10">
                  <c:v>0.42</c:v>
                </c:pt>
                <c:pt idx="11">
                  <c:v>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cat>
            <c:strRef>
              <c:f>Sheet1!$B$1:$CK$2</c:f>
              <c:strCache>
                <c:ptCount val="12"/>
                <c:pt idx="0">
                  <c:v>Jan-17</c:v>
                </c:pt>
                <c:pt idx="1">
                  <c:v>Feb-17</c:v>
                </c:pt>
                <c:pt idx="2">
                  <c:v>Mar-17</c:v>
                </c:pt>
                <c:pt idx="3">
                  <c:v>Apr-17</c:v>
                </c:pt>
                <c:pt idx="4">
                  <c:v>May-17</c:v>
                </c:pt>
                <c:pt idx="5">
                  <c:v>Jun-17</c:v>
                </c:pt>
                <c:pt idx="6">
                  <c:v>Jul-17</c:v>
                </c:pt>
                <c:pt idx="7">
                  <c:v>Aug-17</c:v>
                </c:pt>
                <c:pt idx="8">
                  <c:v>Sep-17</c:v>
                </c:pt>
                <c:pt idx="9">
                  <c:v>Oct-17</c:v>
                </c:pt>
                <c:pt idx="10">
                  <c:v>Nov-17</c:v>
                </c:pt>
                <c:pt idx="11">
                  <c:v>Dec-17</c:v>
                </c:pt>
              </c:strCache>
            </c:strRef>
          </c:cat>
          <c:val>
            <c:numRef>
              <c:f>Sheet1!$B$4:$CK$4</c:f>
              <c:numCache>
                <c:formatCode>0%</c:formatCode>
                <c:ptCount val="12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76368"/>
        <c:axId val="475374016"/>
      </c:lineChart>
      <c:catAx>
        <c:axId val="47537636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401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475374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6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02402555815924"/>
          <c:y val="0.42809364548494983"/>
          <c:w val="0.15231818871724245"/>
          <c:h val="0.14715719063545157"/>
        </c:manualLayout>
      </c:layout>
      <c:overlay val="0"/>
      <c:txPr>
        <a:bodyPr/>
        <a:lstStyle/>
        <a:p>
          <a:pPr>
            <a:defRPr sz="71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OTD MACHINING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OTIF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1.9444444444444445E-2"/>
                  <c:y val="-8.333333333333332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Sheet1!$B$1:$CL$2</c:f>
              <c:strCache>
                <c:ptCount val="12"/>
                <c:pt idx="0">
                  <c:v>Jan-17</c:v>
                </c:pt>
                <c:pt idx="1">
                  <c:v>Feb-17</c:v>
                </c:pt>
                <c:pt idx="2">
                  <c:v>Mar-17</c:v>
                </c:pt>
                <c:pt idx="3">
                  <c:v>Apr-17</c:v>
                </c:pt>
                <c:pt idx="4">
                  <c:v>May-17</c:v>
                </c:pt>
                <c:pt idx="5">
                  <c:v>Jun-17</c:v>
                </c:pt>
                <c:pt idx="6">
                  <c:v>Jul-17</c:v>
                </c:pt>
                <c:pt idx="7">
                  <c:v>Aug-17</c:v>
                </c:pt>
                <c:pt idx="8">
                  <c:v>Sep-17</c:v>
                </c:pt>
                <c:pt idx="9">
                  <c:v>Oct-17</c:v>
                </c:pt>
                <c:pt idx="10">
                  <c:v>Nov-17</c:v>
                </c:pt>
                <c:pt idx="11">
                  <c:v>Dec-17</c:v>
                </c:pt>
              </c:strCache>
            </c:strRef>
          </c:cat>
          <c:val>
            <c:numRef>
              <c:f>Sheet1!$B$3:$CL$3</c:f>
              <c:numCache>
                <c:formatCode>0%</c:formatCode>
                <c:ptCount val="12"/>
                <c:pt idx="0">
                  <c:v>0.75</c:v>
                </c:pt>
                <c:pt idx="1">
                  <c:v>0.82</c:v>
                </c:pt>
                <c:pt idx="2">
                  <c:v>0.87</c:v>
                </c:pt>
                <c:pt idx="3">
                  <c:v>0.85</c:v>
                </c:pt>
                <c:pt idx="4">
                  <c:v>0.79</c:v>
                </c:pt>
                <c:pt idx="5">
                  <c:v>0.81</c:v>
                </c:pt>
                <c:pt idx="6">
                  <c:v>0.77</c:v>
                </c:pt>
                <c:pt idx="7">
                  <c:v>0.81</c:v>
                </c:pt>
                <c:pt idx="8">
                  <c:v>0.87</c:v>
                </c:pt>
                <c:pt idx="9">
                  <c:v>0.83</c:v>
                </c:pt>
                <c:pt idx="10">
                  <c:v>0.73</c:v>
                </c:pt>
                <c:pt idx="11">
                  <c:v>0.89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Sheet1!$B$1:$CL$2</c:f>
              <c:strCache>
                <c:ptCount val="12"/>
                <c:pt idx="0">
                  <c:v>Jan-17</c:v>
                </c:pt>
                <c:pt idx="1">
                  <c:v>Feb-17</c:v>
                </c:pt>
                <c:pt idx="2">
                  <c:v>Mar-17</c:v>
                </c:pt>
                <c:pt idx="3">
                  <c:v>Apr-17</c:v>
                </c:pt>
                <c:pt idx="4">
                  <c:v>May-17</c:v>
                </c:pt>
                <c:pt idx="5">
                  <c:v>Jun-17</c:v>
                </c:pt>
                <c:pt idx="6">
                  <c:v>Jul-17</c:v>
                </c:pt>
                <c:pt idx="7">
                  <c:v>Aug-17</c:v>
                </c:pt>
                <c:pt idx="8">
                  <c:v>Sep-17</c:v>
                </c:pt>
                <c:pt idx="9">
                  <c:v>Oct-17</c:v>
                </c:pt>
                <c:pt idx="10">
                  <c:v>Nov-17</c:v>
                </c:pt>
                <c:pt idx="11">
                  <c:v>Dec-17</c:v>
                </c:pt>
              </c:strCache>
            </c:strRef>
          </c:cat>
          <c:val>
            <c:numRef>
              <c:f>Sheet1!$B$4:$CL$4</c:f>
              <c:numCache>
                <c:formatCode>0%</c:formatCode>
                <c:ptCount val="12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72840"/>
        <c:axId val="475372448"/>
      </c:lineChart>
      <c:catAx>
        <c:axId val="475372840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2448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47537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3728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5000025237229959"/>
          <c:y val="0.89824856103513373"/>
          <c:w val="0.29218781546537453"/>
          <c:h val="7.71933508311460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customer complaints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Sheet1!$B$6:$J$7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  <c:pt idx="0">
                  <c:v>35</c:v>
                </c:pt>
                <c:pt idx="1">
                  <c:v>4</c:v>
                </c:pt>
                <c:pt idx="2">
                  <c:v>35</c:v>
                </c:pt>
                <c:pt idx="3">
                  <c:v>299</c:v>
                </c:pt>
                <c:pt idx="4">
                  <c:v>5</c:v>
                </c:pt>
                <c:pt idx="5">
                  <c:v>209</c:v>
                </c:pt>
                <c:pt idx="6">
                  <c:v>26</c:v>
                </c:pt>
                <c:pt idx="7">
                  <c:v>24</c:v>
                </c:pt>
                <c:pt idx="8">
                  <c:v>58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Sheet1!$B$6:$J$7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  <c:pt idx="0">
                  <c:v>23</c:v>
                </c:pt>
                <c:pt idx="1">
                  <c:v>2</c:v>
                </c:pt>
                <c:pt idx="2">
                  <c:v>30</c:v>
                </c:pt>
                <c:pt idx="3">
                  <c:v>339</c:v>
                </c:pt>
                <c:pt idx="4">
                  <c:v>10</c:v>
                </c:pt>
                <c:pt idx="5">
                  <c:v>121</c:v>
                </c:pt>
                <c:pt idx="6">
                  <c:v>27</c:v>
                </c:pt>
                <c:pt idx="7">
                  <c:v>15</c:v>
                </c:pt>
                <c:pt idx="8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500320"/>
        <c:axId val="328502280"/>
      </c:barChart>
      <c:catAx>
        <c:axId val="32850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502280"/>
        <c:crosses val="autoZero"/>
        <c:auto val="1"/>
        <c:lblAlgn val="ctr"/>
        <c:lblOffset val="100"/>
        <c:noMultiLvlLbl val="0"/>
      </c:catAx>
      <c:valAx>
        <c:axId val="328502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50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cost of non-quality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Sheet1!$B$11:$J$12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Sheet1!$B$13:$J$13</c:f>
              <c:numCache>
                <c:formatCode>0.00%</c:formatCode>
                <c:ptCount val="9"/>
                <c:pt idx="0">
                  <c:v>2E-3</c:v>
                </c:pt>
                <c:pt idx="1">
                  <c:v>4.0000000000000001E-3</c:v>
                </c:pt>
                <c:pt idx="2">
                  <c:v>3.0000000000000001E-3</c:v>
                </c:pt>
                <c:pt idx="3">
                  <c:v>6.0000000000000001E-3</c:v>
                </c:pt>
                <c:pt idx="4">
                  <c:v>1E-3</c:v>
                </c:pt>
                <c:pt idx="5">
                  <c:v>7.0000000000000001E-3</c:v>
                </c:pt>
                <c:pt idx="6">
                  <c:v>3.3999999999999998E-3</c:v>
                </c:pt>
                <c:pt idx="7">
                  <c:v>5.0000000000000001E-3</c:v>
                </c:pt>
                <c:pt idx="8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Sheet1!$B$11:$J$12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Sheet1!$B$14:$J$14</c:f>
              <c:numCache>
                <c:formatCode>0.00%</c:formatCode>
                <c:ptCount val="9"/>
                <c:pt idx="0">
                  <c:v>6.0000000000000001E-3</c:v>
                </c:pt>
                <c:pt idx="1">
                  <c:v>4.4999999999999998E-2</c:v>
                </c:pt>
                <c:pt idx="2">
                  <c:v>3.0000000000000001E-3</c:v>
                </c:pt>
                <c:pt idx="3">
                  <c:v>4.0000000000000001E-3</c:v>
                </c:pt>
                <c:pt idx="4">
                  <c:v>2E-3</c:v>
                </c:pt>
                <c:pt idx="5">
                  <c:v>7.0000000000000001E-3</c:v>
                </c:pt>
                <c:pt idx="6">
                  <c:v>8.0000000000000002E-3</c:v>
                </c:pt>
                <c:pt idx="7">
                  <c:v>1.1000000000000001E-3</c:v>
                </c:pt>
                <c:pt idx="8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501104"/>
        <c:axId val="328502672"/>
      </c:barChart>
      <c:catAx>
        <c:axId val="32850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502672"/>
        <c:crosses val="autoZero"/>
        <c:auto val="1"/>
        <c:lblAlgn val="ctr"/>
        <c:lblOffset val="100"/>
        <c:noMultiLvlLbl val="0"/>
      </c:catAx>
      <c:valAx>
        <c:axId val="32850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50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MAIN ROOT CAUSES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424020729668596E-2"/>
          <c:y val="8.7844692094305774E-2"/>
          <c:w val="0.88306369084386294"/>
          <c:h val="0.76218753874410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customer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Sheet1!$B$6:$B$15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  <c:pt idx="5">
                  <c:v>16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equipment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Sheet1!$C$6:$C$15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13</c:v>
                </c:pt>
                <c:pt idx="4">
                  <c:v>1</c:v>
                </c:pt>
                <c:pt idx="5">
                  <c:v>19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missing documentation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Sheet1!$D$6:$D$15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5</c:v>
                </c:pt>
                <c:pt idx="6">
                  <c:v>8</c:v>
                </c:pt>
                <c:pt idx="7">
                  <c:v>10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system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Sheet1!$E$6:$E$15</c:f>
              <c:numCache>
                <c:formatCode>General</c:formatCode>
                <c:ptCount val="10"/>
                <c:pt idx="0">
                  <c:v>5</c:v>
                </c:pt>
                <c:pt idx="1">
                  <c:v>15</c:v>
                </c:pt>
                <c:pt idx="2">
                  <c:v>1</c:v>
                </c:pt>
                <c:pt idx="3">
                  <c:v>16</c:v>
                </c:pt>
                <c:pt idx="4">
                  <c:v>0</c:v>
                </c:pt>
                <c:pt idx="5">
                  <c:v>18</c:v>
                </c:pt>
                <c:pt idx="6">
                  <c:v>6</c:v>
                </c:pt>
                <c:pt idx="7">
                  <c:v>1</c:v>
                </c:pt>
                <c:pt idx="8">
                  <c:v>0</c:v>
                </c:pt>
                <c:pt idx="9">
                  <c:v>100</c:v>
                </c:pt>
              </c:numCache>
            </c:numRef>
          </c:val>
        </c:ser>
        <c:ser>
          <c:idx val="4"/>
          <c:order val="4"/>
          <c:tx>
            <c:strRef>
              <c:f>Sheet1!$F$5</c:f>
              <c:strCache>
                <c:ptCount val="1"/>
                <c:pt idx="0">
                  <c:v>supplier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Sheet1!$F$6:$F$15</c:f>
              <c:numCache>
                <c:formatCode>General</c:formatCode>
                <c:ptCount val="10"/>
                <c:pt idx="0">
                  <c:v>18</c:v>
                </c:pt>
                <c:pt idx="1">
                  <c:v>35</c:v>
                </c:pt>
                <c:pt idx="2">
                  <c:v>3</c:v>
                </c:pt>
                <c:pt idx="3">
                  <c:v>52</c:v>
                </c:pt>
                <c:pt idx="4">
                  <c:v>2</c:v>
                </c:pt>
                <c:pt idx="5">
                  <c:v>60</c:v>
                </c:pt>
                <c:pt idx="6">
                  <c:v>15</c:v>
                </c:pt>
                <c:pt idx="7">
                  <c:v>8</c:v>
                </c:pt>
                <c:pt idx="8">
                  <c:v>45</c:v>
                </c:pt>
                <c:pt idx="9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Sheet1!$G$5</c:f>
              <c:strCache>
                <c:ptCount val="1"/>
                <c:pt idx="0">
                  <c:v>training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Sheet1!$G$6:$G$15</c:f>
              <c:numCache>
                <c:formatCode>General</c:formatCode>
                <c:ptCount val="10"/>
                <c:pt idx="0">
                  <c:v>35</c:v>
                </c:pt>
                <c:pt idx="1">
                  <c:v>98</c:v>
                </c:pt>
                <c:pt idx="2">
                  <c:v>34</c:v>
                </c:pt>
                <c:pt idx="3">
                  <c:v>327</c:v>
                </c:pt>
                <c:pt idx="4">
                  <c:v>2</c:v>
                </c:pt>
                <c:pt idx="5">
                  <c:v>125</c:v>
                </c:pt>
                <c:pt idx="6">
                  <c:v>28</c:v>
                </c:pt>
                <c:pt idx="7">
                  <c:v>152</c:v>
                </c:pt>
                <c:pt idx="8">
                  <c:v>7</c:v>
                </c:pt>
                <c:pt idx="9">
                  <c:v>62</c:v>
                </c:pt>
              </c:numCache>
            </c:numRef>
          </c:val>
        </c:ser>
        <c:ser>
          <c:idx val="6"/>
          <c:order val="6"/>
          <c:tx>
            <c:strRef>
              <c:f>Sheet1!$H$5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Sheet1!$H$6:$H$15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Sheet1!$I$5</c:f>
              <c:strCache>
                <c:ptCount val="1"/>
                <c:pt idx="0">
                  <c:v>work conditions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Sheet1!$I$6:$I$15</c:f>
              <c:numCache>
                <c:formatCode>General</c:formatCode>
                <c:ptCount val="10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29</c:v>
                </c:pt>
                <c:pt idx="4">
                  <c:v>0</c:v>
                </c:pt>
                <c:pt idx="5">
                  <c:v>2</c:v>
                </c:pt>
                <c:pt idx="6">
                  <c:v>8</c:v>
                </c:pt>
                <c:pt idx="7">
                  <c:v>2</c:v>
                </c:pt>
                <c:pt idx="8">
                  <c:v>0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579808"/>
        <c:axId val="472577456"/>
      </c:barChart>
      <c:catAx>
        <c:axId val="47257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577456"/>
        <c:crosses val="autoZero"/>
        <c:auto val="1"/>
        <c:lblAlgn val="ctr"/>
        <c:lblOffset val="100"/>
        <c:noMultiLvlLbl val="0"/>
      </c:catAx>
      <c:valAx>
        <c:axId val="47257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57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MAIN ROOT CAUSES 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55475674236374E-2"/>
          <c:y val="0.3680116322841388"/>
          <c:w val="0.95225950017117422"/>
          <c:h val="0.49751662592057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equipment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Sheet1!$B$6:$B$15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13</c:v>
                </c:pt>
                <c:pt idx="4">
                  <c:v>1</c:v>
                </c:pt>
                <c:pt idx="5">
                  <c:v>19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lack of coordination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Sheet1!$C$6:$C$15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13</c:v>
                </c:pt>
                <c:pt idx="4">
                  <c:v>1</c:v>
                </c:pt>
                <c:pt idx="5">
                  <c:v>19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lack of care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Sheet1!$D$6:$D$15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5</c:v>
                </c:pt>
                <c:pt idx="6">
                  <c:v>8</c:v>
                </c:pt>
                <c:pt idx="7">
                  <c:v>10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lack of communication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Sheet1!$E$6:$E$15</c:f>
              <c:numCache>
                <c:formatCode>General</c:formatCode>
                <c:ptCount val="10"/>
                <c:pt idx="0">
                  <c:v>5</c:v>
                </c:pt>
                <c:pt idx="1">
                  <c:v>50</c:v>
                </c:pt>
                <c:pt idx="2">
                  <c:v>1</c:v>
                </c:pt>
                <c:pt idx="3">
                  <c:v>20</c:v>
                </c:pt>
                <c:pt idx="4">
                  <c:v>0</c:v>
                </c:pt>
                <c:pt idx="5">
                  <c:v>70</c:v>
                </c:pt>
                <c:pt idx="6">
                  <c:v>6</c:v>
                </c:pt>
                <c:pt idx="7">
                  <c:v>1</c:v>
                </c:pt>
                <c:pt idx="8">
                  <c:v>0</c:v>
                </c:pt>
                <c:pt idx="9">
                  <c:v>100</c:v>
                </c:pt>
              </c:numCache>
            </c:numRef>
          </c:val>
        </c:ser>
        <c:ser>
          <c:idx val="4"/>
          <c:order val="4"/>
          <c:tx>
            <c:strRef>
              <c:f>Sheet1!$F$5</c:f>
              <c:strCache>
                <c:ptCount val="1"/>
                <c:pt idx="0">
                  <c:v>supplier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Sheet1!$F$6:$F$15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3</c:v>
                </c:pt>
                <c:pt idx="3">
                  <c:v>52</c:v>
                </c:pt>
                <c:pt idx="4">
                  <c:v>2</c:v>
                </c:pt>
                <c:pt idx="5">
                  <c:v>60</c:v>
                </c:pt>
                <c:pt idx="6">
                  <c:v>15</c:v>
                </c:pt>
                <c:pt idx="7">
                  <c:v>8</c:v>
                </c:pt>
                <c:pt idx="8">
                  <c:v>45</c:v>
                </c:pt>
                <c:pt idx="9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Sheet1!$G$5</c:f>
              <c:strCache>
                <c:ptCount val="1"/>
                <c:pt idx="0">
                  <c:v>training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Sheet1!$G$6:$G$15</c:f>
              <c:numCache>
                <c:formatCode>General</c:formatCode>
                <c:ptCount val="10"/>
                <c:pt idx="0">
                  <c:v>35</c:v>
                </c:pt>
                <c:pt idx="1">
                  <c:v>98</c:v>
                </c:pt>
                <c:pt idx="2">
                  <c:v>34</c:v>
                </c:pt>
                <c:pt idx="3">
                  <c:v>50</c:v>
                </c:pt>
                <c:pt idx="4">
                  <c:v>2</c:v>
                </c:pt>
                <c:pt idx="5">
                  <c:v>125</c:v>
                </c:pt>
                <c:pt idx="6">
                  <c:v>45</c:v>
                </c:pt>
                <c:pt idx="7">
                  <c:v>150</c:v>
                </c:pt>
                <c:pt idx="8">
                  <c:v>7</c:v>
                </c:pt>
                <c:pt idx="9">
                  <c:v>62</c:v>
                </c:pt>
              </c:numCache>
            </c:numRef>
          </c:val>
        </c:ser>
        <c:ser>
          <c:idx val="6"/>
          <c:order val="6"/>
          <c:tx>
            <c:strRef>
              <c:f>Sheet1!$H$5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Sheet1!$H$6:$H$15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Sheet1!$I$5</c:f>
              <c:strCache>
                <c:ptCount val="1"/>
                <c:pt idx="0">
                  <c:v>work conditions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Sheet1!$A$6:$A$15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SP.PROJECTS</c:v>
                </c:pt>
                <c:pt idx="7">
                  <c:v>LIVERPOOL</c:v>
                </c:pt>
                <c:pt idx="8">
                  <c:v>SHERBURN</c:v>
                </c:pt>
                <c:pt idx="9">
                  <c:v>QUALITY</c:v>
                </c:pt>
              </c:strCache>
            </c:strRef>
          </c:cat>
          <c:val>
            <c:numRef>
              <c:f>Sheet1!$I$6:$I$15</c:f>
              <c:numCache>
                <c:formatCode>General</c:formatCode>
                <c:ptCount val="10"/>
                <c:pt idx="0">
                  <c:v>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0</c:v>
                </c:pt>
                <c:pt idx="5">
                  <c:v>2</c:v>
                </c:pt>
                <c:pt idx="6">
                  <c:v>8</c:v>
                </c:pt>
                <c:pt idx="7">
                  <c:v>2</c:v>
                </c:pt>
                <c:pt idx="8">
                  <c:v>0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577064"/>
        <c:axId val="472575888"/>
      </c:barChart>
      <c:catAx>
        <c:axId val="472577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575888"/>
        <c:crosses val="autoZero"/>
        <c:auto val="1"/>
        <c:lblAlgn val="ctr"/>
        <c:lblOffset val="100"/>
        <c:noMultiLvlLbl val="0"/>
      </c:catAx>
      <c:valAx>
        <c:axId val="47257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57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0916647467259"/>
          <c:y val="4.6116384984587207E-2"/>
          <c:w val="0.59609344012721299"/>
          <c:h val="0.455638465752528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Sheet1!$C$4:$C$21</c:f>
            </c:numRef>
          </c:val>
        </c:ser>
        <c:ser>
          <c:idx val="1"/>
          <c:order val="1"/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Sheet1!$D$4:$D$21</c:f>
            </c:numRef>
          </c:val>
        </c:ser>
        <c:ser>
          <c:idx val="2"/>
          <c:order val="2"/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Sheet1!$E$4:$E$21</c:f>
            </c:numRef>
          </c:val>
        </c:ser>
        <c:ser>
          <c:idx val="3"/>
          <c:order val="3"/>
          <c:tx>
            <c:v>initial 2016</c:v>
          </c:tx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Sheet1!$F$4:$F$21</c:f>
              <c:numCache>
                <c:formatCode>General</c:formatCode>
                <c:ptCount val="16"/>
                <c:pt idx="0">
                  <c:v>70.900000000000006</c:v>
                </c:pt>
                <c:pt idx="1">
                  <c:v>86.71</c:v>
                </c:pt>
                <c:pt idx="3">
                  <c:v>73.84</c:v>
                </c:pt>
                <c:pt idx="4">
                  <c:v>0</c:v>
                </c:pt>
                <c:pt idx="6">
                  <c:v>83.76</c:v>
                </c:pt>
                <c:pt idx="7">
                  <c:v>80.739999999999995</c:v>
                </c:pt>
                <c:pt idx="8">
                  <c:v>70.56</c:v>
                </c:pt>
                <c:pt idx="9">
                  <c:v>77</c:v>
                </c:pt>
                <c:pt idx="10">
                  <c:v>82.56</c:v>
                </c:pt>
                <c:pt idx="12">
                  <c:v>72.709999999999994</c:v>
                </c:pt>
                <c:pt idx="13">
                  <c:v>83.73</c:v>
                </c:pt>
                <c:pt idx="15">
                  <c:v>100</c:v>
                </c:pt>
              </c:numCache>
            </c:numRef>
          </c:val>
        </c:ser>
        <c:ser>
          <c:idx val="4"/>
          <c:order val="4"/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Sheet1!$G$4:$G$21</c:f>
            </c:numRef>
          </c:val>
        </c:ser>
        <c:ser>
          <c:idx val="5"/>
          <c:order val="5"/>
          <c:tx>
            <c:v>follow-up 2016</c:v>
          </c:tx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Sheet1!$H$4:$H$21</c:f>
              <c:numCache>
                <c:formatCode>General</c:formatCode>
                <c:ptCount val="16"/>
                <c:pt idx="0">
                  <c:v>77.05</c:v>
                </c:pt>
                <c:pt idx="1">
                  <c:v>90.91</c:v>
                </c:pt>
                <c:pt idx="2">
                  <c:v>0</c:v>
                </c:pt>
                <c:pt idx="3">
                  <c:v>72.959999999999994</c:v>
                </c:pt>
                <c:pt idx="4">
                  <c:v>88.31</c:v>
                </c:pt>
                <c:pt idx="5">
                  <c:v>0</c:v>
                </c:pt>
                <c:pt idx="6">
                  <c:v>83.52</c:v>
                </c:pt>
                <c:pt idx="7">
                  <c:v>88.3</c:v>
                </c:pt>
                <c:pt idx="10">
                  <c:v>71.86</c:v>
                </c:pt>
                <c:pt idx="11">
                  <c:v>83.73</c:v>
                </c:pt>
                <c:pt idx="12">
                  <c:v>77.959999999999994</c:v>
                </c:pt>
                <c:pt idx="13">
                  <c:v>81.64</c:v>
                </c:pt>
                <c:pt idx="14">
                  <c:v>80</c:v>
                </c:pt>
                <c:pt idx="15">
                  <c:v>100</c:v>
                </c:pt>
              </c:numCache>
            </c:numRef>
          </c:val>
        </c:ser>
        <c:ser>
          <c:idx val="6"/>
          <c:order val="6"/>
          <c:tx>
            <c:v>initial 2017</c:v>
          </c:tx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Sheet1!$I$4:$I$21</c:f>
              <c:numCache>
                <c:formatCode>General</c:formatCode>
                <c:ptCount val="16"/>
                <c:pt idx="0">
                  <c:v>73.72</c:v>
                </c:pt>
                <c:pt idx="1">
                  <c:v>88.35</c:v>
                </c:pt>
                <c:pt idx="3">
                  <c:v>74.81</c:v>
                </c:pt>
                <c:pt idx="4">
                  <c:v>77.53</c:v>
                </c:pt>
                <c:pt idx="6">
                  <c:v>81.819999999999993</c:v>
                </c:pt>
                <c:pt idx="7">
                  <c:v>82.62</c:v>
                </c:pt>
                <c:pt idx="8">
                  <c:v>85.22</c:v>
                </c:pt>
                <c:pt idx="9">
                  <c:v>88</c:v>
                </c:pt>
                <c:pt idx="10">
                  <c:v>50.47</c:v>
                </c:pt>
                <c:pt idx="11">
                  <c:v>89.79</c:v>
                </c:pt>
                <c:pt idx="12">
                  <c:v>87.08</c:v>
                </c:pt>
                <c:pt idx="13">
                  <c:v>81.900000000000006</c:v>
                </c:pt>
                <c:pt idx="15">
                  <c:v>100</c:v>
                </c:pt>
              </c:numCache>
            </c:numRef>
          </c:val>
        </c:ser>
        <c:ser>
          <c:idx val="7"/>
          <c:order val="7"/>
          <c:tx>
            <c:v>follow-up 2017</c:v>
          </c:tx>
          <c:invertIfNegative val="0"/>
          <c:cat>
            <c:strRef>
              <c:f>Sheet1!$B$4:$B$21</c:f>
              <c:strCache>
                <c:ptCount val="16"/>
                <c:pt idx="0">
                  <c:v>WEC MACHINING</c:v>
                </c:pt>
                <c:pt idx="1">
                  <c:v>CCTV</c:v>
                </c:pt>
                <c:pt idx="2">
                  <c:v>PAINT SHOP</c:v>
                </c:pt>
                <c:pt idx="3">
                  <c:v>SP.PROJECTS</c:v>
                </c:pt>
                <c:pt idx="4">
                  <c:v>LASER</c:v>
                </c:pt>
                <c:pt idx="5">
                  <c:v>POWDER COATING PLANT( LASER)</c:v>
                </c:pt>
                <c:pt idx="6">
                  <c:v>ENGINEERING</c:v>
                </c:pt>
                <c:pt idx="7">
                  <c:v>MACHINING CENTRE</c:v>
                </c:pt>
                <c:pt idx="8">
                  <c:v>CENTRAL FUNCTIONS</c:v>
                </c:pt>
                <c:pt idx="9">
                  <c:v>WEC RAIL</c:v>
                </c:pt>
                <c:pt idx="10">
                  <c:v>SHERBURN</c:v>
                </c:pt>
                <c:pt idx="11">
                  <c:v>HTA</c:v>
                </c:pt>
                <c:pt idx="12">
                  <c:v>WEC JET</c:v>
                </c:pt>
                <c:pt idx="13">
                  <c:v>LIVERPOOL( 5750)</c:v>
                </c:pt>
                <c:pt idx="14">
                  <c:v>TRAINING ACADEMY</c:v>
                </c:pt>
                <c:pt idx="15">
                  <c:v>target</c:v>
                </c:pt>
              </c:strCache>
            </c:strRef>
          </c:cat>
          <c:val>
            <c:numRef>
              <c:f>Sheet1!$J$4:$J$21</c:f>
              <c:numCache>
                <c:formatCode>General</c:formatCode>
                <c:ptCount val="16"/>
                <c:pt idx="0">
                  <c:v>83.59</c:v>
                </c:pt>
                <c:pt idx="1">
                  <c:v>91.61</c:v>
                </c:pt>
                <c:pt idx="2">
                  <c:v>95.76</c:v>
                </c:pt>
                <c:pt idx="3">
                  <c:v>87.67</c:v>
                </c:pt>
                <c:pt idx="4">
                  <c:v>85.67</c:v>
                </c:pt>
                <c:pt idx="5">
                  <c:v>83.43</c:v>
                </c:pt>
                <c:pt idx="6">
                  <c:v>84.2</c:v>
                </c:pt>
                <c:pt idx="7">
                  <c:v>90.91</c:v>
                </c:pt>
                <c:pt idx="10">
                  <c:v>81</c:v>
                </c:pt>
                <c:pt idx="11">
                  <c:v>92.61</c:v>
                </c:pt>
                <c:pt idx="12">
                  <c:v>81</c:v>
                </c:pt>
                <c:pt idx="13">
                  <c:v>86.97</c:v>
                </c:pt>
                <c:pt idx="14">
                  <c:v>81.599999999999994</c:v>
                </c:pt>
                <c:pt idx="15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576280"/>
        <c:axId val="472578240"/>
      </c:barChart>
      <c:catAx>
        <c:axId val="472576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2578240"/>
        <c:crosses val="autoZero"/>
        <c:auto val="1"/>
        <c:lblAlgn val="ctr"/>
        <c:lblOffset val="100"/>
        <c:noMultiLvlLbl val="0"/>
      </c:catAx>
      <c:valAx>
        <c:axId val="472578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2576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09503334696226"/>
          <c:y val="0.38036809815950923"/>
          <c:w val="0.20770554434464539"/>
          <c:h val="0.23619631901840488"/>
        </c:manualLayout>
      </c:layout>
      <c:overlay val="0"/>
      <c:txPr>
        <a:bodyPr/>
        <a:lstStyle/>
        <a:p>
          <a:pPr>
            <a:defRPr sz="5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 dirty="0"/>
              <a:t>Main findings </a:t>
            </a:r>
            <a:r>
              <a:rPr lang="en-GB" dirty="0" smtClean="0"/>
              <a:t>2017</a:t>
            </a:r>
            <a:endParaRPr lang="en-GB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171296296296298"/>
          <c:w val="0.89019685039370078"/>
          <c:h val="0.25593175853018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CCTV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  <c:pt idx="4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Sheet1!$A$8</c:f>
              <c:strCache>
                <c:ptCount val="1"/>
                <c:pt idx="0">
                  <c:v>MACHINING CENTRE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  <c:pt idx="2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Sheet1!$A$9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  <c:pt idx="1">
                  <c:v>1</c:v>
                </c:pt>
                <c:pt idx="2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8"/>
          <c:order val="3"/>
          <c:tx>
            <c:strRef>
              <c:f>Sheet1!$A$14</c:f>
              <c:strCache>
                <c:ptCount val="1"/>
                <c:pt idx="0">
                  <c:v>SHERBURN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Sheet1!$B$14:$J$14</c:f>
              <c:numCache>
                <c:formatCode>General</c:formatCode>
                <c:ptCount val="9"/>
                <c:pt idx="1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</c:ser>
        <c:ser>
          <c:idx val="9"/>
          <c:order val="4"/>
          <c:tx>
            <c:strRef>
              <c:f>Sheet1!$A$15</c:f>
              <c:strCache>
                <c:ptCount val="1"/>
                <c:pt idx="0">
                  <c:v>QUALITY</c:v>
                </c:pt>
              </c:strCache>
            </c:strRef>
          </c:tx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Sheet1!$B$15:$J$15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7500808"/>
        <c:axId val="297501592"/>
      </c:barChart>
      <c:catAx>
        <c:axId val="29750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97501592"/>
        <c:crosses val="autoZero"/>
        <c:auto val="1"/>
        <c:lblAlgn val="ctr"/>
        <c:lblOffset val="100"/>
        <c:noMultiLvlLbl val="0"/>
      </c:catAx>
      <c:valAx>
        <c:axId val="297501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97500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Main findings 2016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171296296296298"/>
          <c:w val="0.89019685039370078"/>
          <c:h val="0.25593175853018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CCTV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9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MACHINING CENTRE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  <c:pt idx="2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  <c:pt idx="1">
                  <c:v>1</c:v>
                </c:pt>
                <c:pt idx="2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WEC JET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9"/>
                <c:pt idx="2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WEC MACHINING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Sheet1!$B$11:$J$11</c:f>
              <c:numCache>
                <c:formatCode>General</c:formatCode>
                <c:ptCount val="9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Sheet1!$A$12</c:f>
              <c:strCache>
                <c:ptCount val="1"/>
                <c:pt idx="0">
                  <c:v>SP.PROJECTS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Sheet1!$B$12:$J$12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Sheet1!$A$13</c:f>
              <c:strCache>
                <c:ptCount val="1"/>
                <c:pt idx="0">
                  <c:v>LIVERPOOL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Sheet1!$B$13:$J$13</c:f>
              <c:numCache>
                <c:formatCode>General</c:formatCode>
                <c:ptCount val="9"/>
                <c:pt idx="4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Sheet1!$A$14</c:f>
              <c:strCache>
                <c:ptCount val="1"/>
                <c:pt idx="0">
                  <c:v>SHERBURN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Sheet1!$B$14:$J$14</c:f>
              <c:numCache>
                <c:formatCode>General</c:formatCode>
                <c:ptCount val="9"/>
                <c:pt idx="1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Sheet1!$A$15</c:f>
              <c:strCache>
                <c:ptCount val="1"/>
                <c:pt idx="0">
                  <c:v>QUALITY</c:v>
                </c:pt>
              </c:strCache>
            </c:strRef>
          </c:tx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Sheet1!$B$15:$J$15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7502768"/>
        <c:axId val="328497576"/>
      </c:barChart>
      <c:catAx>
        <c:axId val="29750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8497576"/>
        <c:crosses val="autoZero"/>
        <c:auto val="1"/>
        <c:lblAlgn val="ctr"/>
        <c:lblOffset val="100"/>
        <c:noMultiLvlLbl val="0"/>
      </c:catAx>
      <c:valAx>
        <c:axId val="32849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975027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5750- OTIF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OTIF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3.6697247706421791E-2"/>
                  <c:y val="-4.645760743321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1.6252955082742323E-2"/>
                  <c:y val="8.695652173913039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Sheet1!$A$2:$CV$2</c:f>
              <c:strCache>
                <c:ptCount val="17"/>
                <c:pt idx="0">
                  <c:v>DATE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Sheet1!$A$3:$CV$3</c:f>
              <c:numCache>
                <c:formatCode>0%</c:formatCode>
                <c:ptCount val="17"/>
                <c:pt idx="0" formatCode="General">
                  <c:v>0</c:v>
                </c:pt>
                <c:pt idx="1">
                  <c:v>0.75</c:v>
                </c:pt>
                <c:pt idx="2">
                  <c:v>0.88</c:v>
                </c:pt>
                <c:pt idx="3">
                  <c:v>0.92</c:v>
                </c:pt>
                <c:pt idx="4">
                  <c:v>0.94</c:v>
                </c:pt>
                <c:pt idx="5">
                  <c:v>0.93</c:v>
                </c:pt>
                <c:pt idx="6">
                  <c:v>0.95</c:v>
                </c:pt>
                <c:pt idx="7">
                  <c:v>0.93</c:v>
                </c:pt>
                <c:pt idx="8">
                  <c:v>0.86</c:v>
                </c:pt>
                <c:pt idx="9">
                  <c:v>0.94</c:v>
                </c:pt>
                <c:pt idx="10">
                  <c:v>0.79</c:v>
                </c:pt>
                <c:pt idx="11">
                  <c:v>0.6</c:v>
                </c:pt>
                <c:pt idx="12">
                  <c:v>0.51</c:v>
                </c:pt>
                <c:pt idx="13">
                  <c:v>0.48</c:v>
                </c:pt>
                <c:pt idx="14">
                  <c:v>0.86</c:v>
                </c:pt>
                <c:pt idx="15">
                  <c:v>0.91</c:v>
                </c:pt>
                <c:pt idx="16">
                  <c:v>0.92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Sheet1!$A$2:$CV$2</c:f>
              <c:strCache>
                <c:ptCount val="17"/>
                <c:pt idx="0">
                  <c:v>DATE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Sheet1!$A$4:$CV$4</c:f>
            </c:numRef>
          </c:val>
          <c:smooth val="0"/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Sheet1!$A$2:$CV$2</c:f>
              <c:strCache>
                <c:ptCount val="17"/>
                <c:pt idx="0">
                  <c:v>DATE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Sheet1!$A$5:$CV$5</c:f>
            </c:numRef>
          </c:val>
          <c:smooth val="0"/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Sheet1!$A$2:$CV$2</c:f>
              <c:strCache>
                <c:ptCount val="17"/>
                <c:pt idx="0">
                  <c:v>DATE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Sheet1!$A$6:$CV$6</c:f>
            </c:numRef>
          </c:val>
          <c:smooth val="0"/>
        </c:ser>
        <c:ser>
          <c:idx val="4"/>
          <c:order val="4"/>
          <c:tx>
            <c:v>TARGET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Sheet1!$A$2:$CV$2</c:f>
              <c:strCache>
                <c:ptCount val="17"/>
                <c:pt idx="0">
                  <c:v>DATE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Sheet1!$A$7:$CV$7</c:f>
              <c:numCache>
                <c:formatCode>0%</c:formatCode>
                <c:ptCount val="17"/>
                <c:pt idx="0" formatCode="General">
                  <c:v>0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</c:numCache>
            </c:numRef>
          </c:val>
          <c:smooth val="0"/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Sheet1!$A$2:$CV$2</c:f>
              <c:strCache>
                <c:ptCount val="17"/>
                <c:pt idx="0">
                  <c:v>DATE</c:v>
                </c:pt>
                <c:pt idx="1">
                  <c:v>Sep-16</c:v>
                </c:pt>
                <c:pt idx="2">
                  <c:v>Oct-16</c:v>
                </c:pt>
                <c:pt idx="3">
                  <c:v>Nov-16</c:v>
                </c:pt>
                <c:pt idx="4">
                  <c:v>Dec-16</c:v>
                </c:pt>
                <c:pt idx="5">
                  <c:v>Jan-17</c:v>
                </c:pt>
                <c:pt idx="6">
                  <c:v>Feb-17</c:v>
                </c:pt>
                <c:pt idx="7">
                  <c:v>Mar-17</c:v>
                </c:pt>
                <c:pt idx="8">
                  <c:v>Apr-17</c:v>
                </c:pt>
                <c:pt idx="9">
                  <c:v>May-17</c:v>
                </c:pt>
                <c:pt idx="10">
                  <c:v>Jun-17</c:v>
                </c:pt>
                <c:pt idx="11">
                  <c:v>Jul-17</c:v>
                </c:pt>
                <c:pt idx="12">
                  <c:v>Aug-17</c:v>
                </c:pt>
                <c:pt idx="13">
                  <c:v>Sep-17</c:v>
                </c:pt>
                <c:pt idx="14">
                  <c:v>Oct-17</c:v>
                </c:pt>
                <c:pt idx="15">
                  <c:v>Nov-17</c:v>
                </c:pt>
                <c:pt idx="16">
                  <c:v>Dec-17</c:v>
                </c:pt>
              </c:strCache>
            </c:strRef>
          </c:cat>
          <c:val>
            <c:numRef>
              <c:f>Sheet1!$A$8:$CV$8</c:f>
              <c:numCache>
                <c:formatCode>General</c:formatCode>
                <c:ptCount val="17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575104"/>
        <c:axId val="472580592"/>
      </c:lineChart>
      <c:catAx>
        <c:axId val="47257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2580592"/>
        <c:crosses val="autoZero"/>
        <c:auto val="1"/>
        <c:lblAlgn val="ctr"/>
        <c:lblOffset val="100"/>
        <c:noMultiLvlLbl val="0"/>
      </c:catAx>
      <c:valAx>
        <c:axId val="47258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2575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963399070529019"/>
          <c:y val="0.43902439024390244"/>
          <c:w val="0.17201858941944181"/>
          <c:h val="0.2229965156794425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75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114" y="0"/>
            <a:ext cx="2922587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5248885-A535-4EB1-A399-4B8AE605B21D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9" y="4756150"/>
            <a:ext cx="5395912" cy="3890963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22588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114" y="9386888"/>
            <a:ext cx="2922587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D5529282-94BA-43E2-B5C8-50D74AB44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0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9282-94BA-43E2-B5C8-50D74AB448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0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2511-8955-4F19-9640-ECE5AE03F411}" type="datetime1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9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6AE-920A-4CEB-BEA0-563175FCC86D}" type="datetime1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4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E9BA-64A0-4F5B-BDFC-08DCD75A4AC2}" type="datetime1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0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24F-63FF-42F4-B88A-3687759A3A40}" type="datetime1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2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932F-80F2-42B8-A13B-88B0D65DC61A}" type="datetime1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9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874A-BD0D-4095-AE5E-0BE0213DBBA7}" type="datetime1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96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9205-481C-4B08-9B8D-64420FF874C0}" type="datetime1">
              <a:rPr lang="en-GB" smtClean="0"/>
              <a:t>08/01/2018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3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5C14-9D75-41A5-9D2D-4C853413733D}" type="datetime1">
              <a:rPr lang="en-GB" smtClean="0"/>
              <a:t>08/01/2018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2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FF7A-DD0A-4924-91F2-F88295999782}" type="datetime1">
              <a:rPr lang="en-GB" smtClean="0"/>
              <a:t>08/01/2018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1FD7-ACCE-4CC3-8F3D-1CA516772D10}" type="datetime1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3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DFB0-58CD-4408-835E-29D9C2324C78}" type="datetime1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9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CCA3-C35F-4C7A-9253-1B3CAE1AE3EF}" type="datetime1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7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Quality performance indicators for 2017 ( vs.2016)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MM/ 03/01/2018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IMPROVEMENTS REGISTERED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Performance improvement</a:t>
            </a:r>
          </a:p>
          <a:p>
            <a:r>
              <a:rPr lang="en-GB" dirty="0" smtClean="0"/>
              <a:t>DECREASE OF TOTAL NON-QUALITY COST WITH 3% </a:t>
            </a:r>
          </a:p>
          <a:p>
            <a:r>
              <a:rPr lang="en-US" dirty="0" smtClean="0"/>
              <a:t>Excluding the trend in 5750 caused by the move in the new location – we had less customer complaints with 5%</a:t>
            </a:r>
            <a:endParaRPr lang="en-GB" dirty="0" smtClean="0"/>
          </a:p>
          <a:p>
            <a:r>
              <a:rPr lang="en-GB" dirty="0" smtClean="0"/>
              <a:t>ALL PROCESSESS QUALIFIED VIA AUDIT ( RESULTS OVER 80%)</a:t>
            </a:r>
          </a:p>
          <a:p>
            <a:r>
              <a:rPr lang="en-US" dirty="0" smtClean="0"/>
              <a:t>Quality new resource in Engineering </a:t>
            </a:r>
          </a:p>
          <a:p>
            <a:r>
              <a:rPr lang="en-US" dirty="0" smtClean="0"/>
              <a:t>More new customers enquiries on quality system ( customer questionnaires) with 20% ( 123 new customers in 2017 / 100 in 2016)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System ACHIEVEMENTS</a:t>
            </a:r>
          </a:p>
          <a:p>
            <a:r>
              <a:rPr lang="en-GB" dirty="0" smtClean="0"/>
              <a:t>Aerospace re-certification to AS9100 ( aerospace)</a:t>
            </a:r>
          </a:p>
          <a:p>
            <a:r>
              <a:rPr lang="en-GB" dirty="0" smtClean="0"/>
              <a:t>Accreditation to Scheme 19A for coating processes</a:t>
            </a:r>
          </a:p>
          <a:p>
            <a:r>
              <a:rPr lang="en-GB" dirty="0" smtClean="0"/>
              <a:t>Customer approvals – </a:t>
            </a:r>
            <a:r>
              <a:rPr lang="en-GB" dirty="0" err="1" smtClean="0"/>
              <a:t>Selafield</a:t>
            </a:r>
            <a:r>
              <a:rPr lang="en-GB" dirty="0" smtClean="0"/>
              <a:t> ( via </a:t>
            </a:r>
            <a:r>
              <a:rPr lang="en-GB" dirty="0" err="1" smtClean="0"/>
              <a:t>Hertel</a:t>
            </a:r>
            <a:r>
              <a:rPr lang="en-GB" dirty="0" smtClean="0"/>
              <a:t>)</a:t>
            </a:r>
          </a:p>
          <a:p>
            <a:r>
              <a:rPr lang="en-US" dirty="0" smtClean="0"/>
              <a:t>Certification to EN 15085 for fabrication processes (  for welding on rail vehicles)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Quality program continues for 2017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Vision :</a:t>
            </a:r>
            <a:r>
              <a:rPr lang="en-GB" dirty="0"/>
              <a:t>  Going forward</a:t>
            </a:r>
          </a:p>
          <a:p>
            <a:r>
              <a:rPr lang="en-GB" b="1" dirty="0"/>
              <a:t>Mission</a:t>
            </a:r>
            <a:r>
              <a:rPr lang="en-GB" dirty="0"/>
              <a:t> – raise the level of quality&amp; </a:t>
            </a:r>
            <a:r>
              <a:rPr lang="en-GB" dirty="0" smtClean="0"/>
              <a:t>culture    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239" y="1027906"/>
            <a:ext cx="1930330" cy="11835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75" y="3374897"/>
            <a:ext cx="4267200" cy="2000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16" y="3401785"/>
            <a:ext cx="4286353" cy="219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Program  2018-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Continuity-Consistency-Performance</a:t>
            </a:r>
            <a:endParaRPr lang="en-GB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Maintaining certifications ( from 6 months - audits quarterly)</a:t>
            </a:r>
          </a:p>
          <a:p>
            <a:r>
              <a:rPr lang="en-US" dirty="0"/>
              <a:t>Gaining more accreditations in interest zones ( aerospace for fabrication, NADCAP)</a:t>
            </a:r>
          </a:p>
          <a:p>
            <a:r>
              <a:rPr lang="en-US" dirty="0"/>
              <a:t>Maintaining and updating Manuals ( QA Manual, Safety Manual, Welding Manuals)</a:t>
            </a:r>
          </a:p>
          <a:p>
            <a:r>
              <a:rPr lang="en-US" dirty="0"/>
              <a:t>Keep up with Quality meetings</a:t>
            </a:r>
          </a:p>
          <a:p>
            <a:r>
              <a:rPr lang="en-US" dirty="0"/>
              <a:t>Focus on cost of non-quality </a:t>
            </a:r>
          </a:p>
          <a:p>
            <a:r>
              <a:rPr lang="en-US" dirty="0"/>
              <a:t>Focus on root cause analysis</a:t>
            </a:r>
          </a:p>
          <a:p>
            <a:r>
              <a:rPr lang="en-US" dirty="0"/>
              <a:t>Expand awareness on quality</a:t>
            </a:r>
          </a:p>
          <a:p>
            <a:r>
              <a:rPr lang="en-US" dirty="0"/>
              <a:t>Expand communication </a:t>
            </a:r>
          </a:p>
          <a:p>
            <a:r>
              <a:rPr lang="en-US" dirty="0"/>
              <a:t>Introduce QUALITY </a:t>
            </a:r>
            <a:r>
              <a:rPr lang="en-US" dirty="0" smtClean="0"/>
              <a:t>AWARDS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 COMPANY CULTURE</a:t>
            </a:r>
            <a:endParaRPr lang="en-US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887" y="3583460"/>
            <a:ext cx="2240692" cy="212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46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Dashboard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422747"/>
              </p:ext>
            </p:extLst>
          </p:nvPr>
        </p:nvGraphicFramePr>
        <p:xfrm>
          <a:off x="619554" y="1690688"/>
          <a:ext cx="3399953" cy="2406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213"/>
                <a:gridCol w="542462"/>
                <a:gridCol w="869979"/>
                <a:gridCol w="795299"/>
              </a:tblGrid>
              <a:tr h="44445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DEPARTMENT/ TEAM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NR.OF NCR/WEEK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NR. AUDITS /WEEK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ATTENDANCE TO THE MEETING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8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 ( JB)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 (SK)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(BB)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 ( WT)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8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5750 (SC)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SYSTEM ( MM)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8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8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91450"/>
              </p:ext>
            </p:extLst>
          </p:nvPr>
        </p:nvGraphicFramePr>
        <p:xfrm>
          <a:off x="4223094" y="1739127"/>
          <a:ext cx="2910873" cy="2390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52"/>
                <a:gridCol w="398359"/>
                <a:gridCol w="596867"/>
                <a:gridCol w="615232"/>
                <a:gridCol w="440763"/>
              </a:tblGrid>
              <a:tr h="3339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RATE OF NCR%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4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DEPARTMENT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JAN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FEB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MARCH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16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18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18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18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16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18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16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16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509686"/>
              </p:ext>
            </p:extLst>
          </p:nvPr>
        </p:nvGraphicFramePr>
        <p:xfrm>
          <a:off x="7356389" y="1739128"/>
          <a:ext cx="3105665" cy="2409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211"/>
                <a:gridCol w="457499"/>
                <a:gridCol w="640956"/>
                <a:gridCol w="660678"/>
                <a:gridCol w="473321"/>
              </a:tblGrid>
              <a:tr h="2979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CONQ%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DEPARTMENT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JAN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FEB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MARCH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96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47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47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47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2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47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2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2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66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970302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OTD per division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0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4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5750</a:t>
            </a:r>
            <a:endParaRPr lang="en-GB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67140"/>
            <a:ext cx="4313237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52603" y="183983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2017 ↗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515048"/>
              </p:ext>
            </p:extLst>
          </p:nvPr>
        </p:nvGraphicFramePr>
        <p:xfrm>
          <a:off x="6096000" y="3067140"/>
          <a:ext cx="41529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674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Engineering</a:t>
            </a:r>
            <a:endParaRPr lang="en-GB" dirty="0"/>
          </a:p>
        </p:txBody>
      </p:sp>
      <p:pic>
        <p:nvPicPr>
          <p:cNvPr id="205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3139087"/>
            <a:ext cx="4288094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54528" y="178566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2017↘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721290"/>
              </p:ext>
            </p:extLst>
          </p:nvPr>
        </p:nvGraphicFramePr>
        <p:xfrm>
          <a:off x="5502876" y="3139087"/>
          <a:ext cx="5585254" cy="280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28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Laser</a:t>
            </a:r>
            <a:endParaRPr lang="en-GB" dirty="0"/>
          </a:p>
        </p:txBody>
      </p:sp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35" y="2860496"/>
            <a:ext cx="4998464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071449" y="1785668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2017↗↗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362127"/>
              </p:ext>
            </p:extLst>
          </p:nvPr>
        </p:nvGraphicFramePr>
        <p:xfrm>
          <a:off x="5888638" y="2860496"/>
          <a:ext cx="484526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44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WEC JET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95736" y="178566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2017↘</a:t>
            </a:r>
            <a:endParaRPr lang="en-GB" dirty="0"/>
          </a:p>
        </p:txBody>
      </p:sp>
      <p:pic>
        <p:nvPicPr>
          <p:cNvPr id="4099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04769"/>
            <a:ext cx="4587875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063374"/>
              </p:ext>
            </p:extLst>
          </p:nvPr>
        </p:nvGraphicFramePr>
        <p:xfrm>
          <a:off x="5581649" y="3404768"/>
          <a:ext cx="5772151" cy="264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72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Sp.Projects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678173" y="2044461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2017↘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24996" y="1938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pic>
        <p:nvPicPr>
          <p:cNvPr id="512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86" y="3315720"/>
            <a:ext cx="4600697" cy="30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19</a:t>
            </a:fld>
            <a:endParaRPr lang="en-GB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628337"/>
              </p:ext>
            </p:extLst>
          </p:nvPr>
        </p:nvGraphicFramePr>
        <p:xfrm>
          <a:off x="4729419" y="3487072"/>
          <a:ext cx="6753225" cy="284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967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performance 2017 vs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435878"/>
              </p:ext>
            </p:extLst>
          </p:nvPr>
        </p:nvGraphicFramePr>
        <p:xfrm>
          <a:off x="922380" y="2277634"/>
          <a:ext cx="10515600" cy="3668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384"/>
                <a:gridCol w="710865"/>
                <a:gridCol w="736872"/>
                <a:gridCol w="710865"/>
                <a:gridCol w="736872"/>
                <a:gridCol w="572160"/>
                <a:gridCol w="528815"/>
                <a:gridCol w="563491"/>
                <a:gridCol w="511476"/>
                <a:gridCol w="546153"/>
                <a:gridCol w="780217"/>
                <a:gridCol w="771548"/>
                <a:gridCol w="468130"/>
                <a:gridCol w="459461"/>
                <a:gridCol w="494138"/>
                <a:gridCol w="546153"/>
              </a:tblGrid>
              <a:tr h="87073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PERFORMANCE 2017/2016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DEPARTMENT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NCR'S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CUSTOMER COMPLAINTS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COST OF NON-QUALITY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TARGET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audit results after follow-up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TARGET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OTD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TARGET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2017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2017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2017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2017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2017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ENGINEERING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212↗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175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35↗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£38,008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0.2%↘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£42,741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0.60%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84.20%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84%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57%↘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92%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MACHINING CENTRE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15↘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44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4↗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£3,774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0.4%↘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£14,706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4.50%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90.91%↗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88.00%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not monitored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CCTV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68↘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35↗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£11,978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0.3%↘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£9,687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0.30%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92%↗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91.00%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not monitored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LASER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515↘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583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299↘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339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£99,357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0.6%↗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£101,252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0.40%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86%↘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88.31%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87%↘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88%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JET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£4,591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0.1%↘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£2,172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0.20%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81%↗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77.96%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86%↘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94%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5750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285↗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178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209↗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£65,092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0.70%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£43,077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0.70%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87%↗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81.64%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92%↘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94%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SP.PROJECTS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67↘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26↘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£13,110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0.34%↘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£12,750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87.67%↗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72.96%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50%↘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92%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SHERBURN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78↘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24↗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£17,889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0.5%↗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£3,282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0.11%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81%↗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71.86%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not monitored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4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MACHINING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253↘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269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58↘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68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£35,904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1%↘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£58,235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1.70%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84%↗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77.05%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89%↗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276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1502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1714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696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637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£289,703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£298,452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276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6098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decrease with 12%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increase with 8%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decrease with 3%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all processes over 80 % ( qualified)</a:t>
                      </a:r>
                      <a:endParaRPr lang="en-GB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all OTD down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205946"/>
            <a:ext cx="1123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Machining</a:t>
            </a:r>
            <a:endParaRPr lang="en-GB" dirty="0"/>
          </a:p>
        </p:txBody>
      </p:sp>
      <p:pic>
        <p:nvPicPr>
          <p:cNvPr id="614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2587"/>
            <a:ext cx="489267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24996" y="1938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68181" y="193806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2017↗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491313"/>
              </p:ext>
            </p:extLst>
          </p:nvPr>
        </p:nvGraphicFramePr>
        <p:xfrm>
          <a:off x="5947719" y="3289869"/>
          <a:ext cx="5074507" cy="2595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997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NCR’S RAISED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68605"/>
              </p:ext>
            </p:extLst>
          </p:nvPr>
        </p:nvGraphicFramePr>
        <p:xfrm>
          <a:off x="1153298" y="1581944"/>
          <a:ext cx="9182101" cy="77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649"/>
                <a:gridCol w="863301"/>
                <a:gridCol w="914084"/>
                <a:gridCol w="1066431"/>
                <a:gridCol w="990258"/>
                <a:gridCol w="990258"/>
                <a:gridCol w="914084"/>
                <a:gridCol w="825215"/>
                <a:gridCol w="825215"/>
                <a:gridCol w="850606"/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Divison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cctv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269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338836"/>
              </p:ext>
            </p:extLst>
          </p:nvPr>
        </p:nvGraphicFramePr>
        <p:xfrm>
          <a:off x="1153298" y="3016251"/>
          <a:ext cx="8723870" cy="325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COMPLAINTS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89591"/>
              </p:ext>
            </p:extLst>
          </p:nvPr>
        </p:nvGraphicFramePr>
        <p:xfrm>
          <a:off x="1348430" y="1564309"/>
          <a:ext cx="9182101" cy="77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649"/>
                <a:gridCol w="863301"/>
                <a:gridCol w="914084"/>
                <a:gridCol w="1066431"/>
                <a:gridCol w="990258"/>
                <a:gridCol w="990258"/>
                <a:gridCol w="914084"/>
                <a:gridCol w="825215"/>
                <a:gridCol w="825215"/>
                <a:gridCol w="850606"/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Divison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703707"/>
              </p:ext>
            </p:extLst>
          </p:nvPr>
        </p:nvGraphicFramePr>
        <p:xfrm>
          <a:off x="1348430" y="2838148"/>
          <a:ext cx="9182101" cy="337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8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NON-QUALITY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206620"/>
              </p:ext>
            </p:extLst>
          </p:nvPr>
        </p:nvGraphicFramePr>
        <p:xfrm>
          <a:off x="1076581" y="1439584"/>
          <a:ext cx="9182101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649"/>
                <a:gridCol w="863301"/>
                <a:gridCol w="914084"/>
                <a:gridCol w="1066431"/>
                <a:gridCol w="990258"/>
                <a:gridCol w="990258"/>
                <a:gridCol w="914084"/>
                <a:gridCol w="825215"/>
                <a:gridCol w="825215"/>
                <a:gridCol w="850606"/>
              </a:tblGrid>
              <a:tr h="20002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COST OF NON-QUALITY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Divison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0.40%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0.40%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1.70%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892776"/>
              </p:ext>
            </p:extLst>
          </p:nvPr>
        </p:nvGraphicFramePr>
        <p:xfrm>
          <a:off x="1076580" y="3021742"/>
          <a:ext cx="9182101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32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/>
          <a:lstStyle/>
          <a:p>
            <a:r>
              <a:rPr lang="en-GB" dirty="0" smtClean="0"/>
              <a:t>Root causes identified 2016/ 2017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727698"/>
              </p:ext>
            </p:extLst>
          </p:nvPr>
        </p:nvGraphicFramePr>
        <p:xfrm>
          <a:off x="477794" y="1328469"/>
          <a:ext cx="10876006" cy="469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6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causes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4216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63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audit results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2380"/>
              </p:ext>
            </p:extLst>
          </p:nvPr>
        </p:nvGraphicFramePr>
        <p:xfrm>
          <a:off x="461319" y="1472572"/>
          <a:ext cx="5305167" cy="5016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389"/>
                <a:gridCol w="906162"/>
                <a:gridCol w="988541"/>
                <a:gridCol w="988540"/>
                <a:gridCol w="1161535"/>
              </a:tblGrid>
              <a:tr h="14591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2016-2017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</a:tr>
              <a:tr h="87041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division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INTERNAL AUDIT SCORE% ( INITIAL ASSESSMENT)2016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INTERNAL AUDIT SCORE% ( follow-up)2016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INTERNAL AUDIT SCORE% ( INITIAL ASSESSMENT)2017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INTERNAL AUDIT SCORE% ( follow-up)2017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</a:tr>
              <a:tr h="3770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70.9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77.05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73.72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83.59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14591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86.71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90.91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88.35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91.61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PAINT SHOP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PART OF CCTV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95.76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73.84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72.96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74.81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87.67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86.57 (83.43)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88.31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77.53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85.67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5003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POWDER COATING PLANT( LASER)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PART OF LASER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83.43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83.76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83.52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81.82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84.2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80.74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88.3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82.62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90.91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CENTRAL FUNCTIONS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70.56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85.22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14591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RAIL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77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14591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82.56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71.86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50.47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81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14591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83.73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89.79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92.61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14591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72.71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77.96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87.08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81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LIVERPOOL( 5750)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83.73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81.64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81.9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86.97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2536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TRAINING ACADEMY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81.6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  <a:tr h="14591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target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5" marR="9435" marT="943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852542"/>
              </p:ext>
            </p:extLst>
          </p:nvPr>
        </p:nvGraphicFramePr>
        <p:xfrm>
          <a:off x="6143367" y="1472572"/>
          <a:ext cx="5875638" cy="4883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78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audit findings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44287"/>
              </p:ext>
            </p:extLst>
          </p:nvPr>
        </p:nvGraphicFramePr>
        <p:xfrm>
          <a:off x="6505833" y="1895990"/>
          <a:ext cx="5266038" cy="376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629300"/>
              </p:ext>
            </p:extLst>
          </p:nvPr>
        </p:nvGraphicFramePr>
        <p:xfrm>
          <a:off x="838200" y="1825625"/>
          <a:ext cx="4195119" cy="3833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1135" y="6203092"/>
            <a:ext cx="802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Better results in all departments . Scoring &gt;80% compliance to system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9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972</Words>
  <Application>Microsoft Office PowerPoint</Application>
  <PresentationFormat>Widescreen</PresentationFormat>
  <Paragraphs>587</Paragraphs>
  <Slides>20</Slides>
  <Notes>1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Quality performance indicators for 2017 ( vs.2016)</vt:lpstr>
      <vt:lpstr>Quality performance 2017 vs 2016</vt:lpstr>
      <vt:lpstr>NUMBER OF NCR’S RAISED</vt:lpstr>
      <vt:lpstr>CUSTOMER COMPLAINTS</vt:lpstr>
      <vt:lpstr>Cost of NON-QUALITY 2017</vt:lpstr>
      <vt:lpstr>Root causes identified 2016/ 2017</vt:lpstr>
      <vt:lpstr>Root causes 2017</vt:lpstr>
      <vt:lpstr>Internal audit results</vt:lpstr>
      <vt:lpstr>Main audit findings</vt:lpstr>
      <vt:lpstr>IMPROVEMENTS REGISTERED </vt:lpstr>
      <vt:lpstr>Quality program continues for 2017</vt:lpstr>
      <vt:lpstr>New Program  2018- Continuity-Consistency-Performance</vt:lpstr>
      <vt:lpstr>New Dashboard</vt:lpstr>
      <vt:lpstr>OTD per division</vt:lpstr>
      <vt:lpstr>5750</vt:lpstr>
      <vt:lpstr>Engineering</vt:lpstr>
      <vt:lpstr>Laser</vt:lpstr>
      <vt:lpstr>WEC JET</vt:lpstr>
      <vt:lpstr>Sp.Projects </vt:lpstr>
      <vt:lpstr>Machining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performance indicators for 2016 ( vs.2015)</dc:title>
  <dc:creator>Mihaela Mladin</dc:creator>
  <cp:lastModifiedBy>Mihaela Mladin</cp:lastModifiedBy>
  <cp:revision>72</cp:revision>
  <cp:lastPrinted>2018-01-08T13:22:42Z</cp:lastPrinted>
  <dcterms:created xsi:type="dcterms:W3CDTF">2017-01-05T13:10:45Z</dcterms:created>
  <dcterms:modified xsi:type="dcterms:W3CDTF">2018-01-08T14:28:28Z</dcterms:modified>
</cp:coreProperties>
</file>