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71" r:id="rId4"/>
    <p:sldId id="272" r:id="rId5"/>
    <p:sldId id="276" r:id="rId6"/>
    <p:sldId id="269" r:id="rId7"/>
    <p:sldId id="281" r:id="rId8"/>
    <p:sldId id="260" r:id="rId9"/>
    <p:sldId id="270" r:id="rId10"/>
    <p:sldId id="280" r:id="rId11"/>
    <p:sldId id="275" r:id="rId12"/>
    <p:sldId id="277" r:id="rId13"/>
    <p:sldId id="278" r:id="rId14"/>
    <p:sldId id="263" r:id="rId15"/>
    <p:sldId id="261" r:id="rId16"/>
    <p:sldId id="262" r:id="rId17"/>
    <p:sldId id="264" r:id="rId18"/>
    <p:sldId id="265" r:id="rId19"/>
    <p:sldId id="266" r:id="rId20"/>
    <p:sldId id="267" r:id="rId21"/>
  </p:sldIdLst>
  <p:sldSz cx="12192000" cy="6858000"/>
  <p:notesSz cx="6745288" cy="98821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2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6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wec-mainserver\MeUsers\andy\Quality%20Assurance\KPI'S\2016\December%202016\Main%20findings%20on%20internal%20audit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total no. of ncr's</a:t>
            </a:r>
          </a:p>
        </c:rich>
      </c:tx>
      <c:layout>
        <c:manualLayout>
          <c:xMode val="edge"/>
          <c:yMode val="edge"/>
          <c:x val="0.37338188976377951"/>
          <c:y val="2.31481481481481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980314960629919"/>
          <c:y val="0.15782407407407409"/>
          <c:w val="0.89019685039370078"/>
          <c:h val="0.421855497229512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Sheet1!$B$2:$J$2</c:f>
              <c:strCache>
                <c:ptCount val="9"/>
                <c:pt idx="0">
                  <c:v>engineering</c:v>
                </c:pt>
                <c:pt idx="1">
                  <c:v>machining centre</c:v>
                </c:pt>
                <c:pt idx="2">
                  <c:v>cctv</c:v>
                </c:pt>
                <c:pt idx="3">
                  <c:v>laser </c:v>
                </c:pt>
                <c:pt idx="4">
                  <c:v>wec jet</c:v>
                </c:pt>
                <c:pt idx="5">
                  <c:v>5750</c:v>
                </c:pt>
                <c:pt idx="6">
                  <c:v>sp.projects</c:v>
                </c:pt>
                <c:pt idx="7">
                  <c:v>sherburn</c:v>
                </c:pt>
                <c:pt idx="8">
                  <c:v>machining</c:v>
                </c:pt>
              </c:strCache>
            </c:strRef>
          </c:cat>
          <c:val>
            <c:numRef>
              <c:f>Sheet1!$B$3:$J$3</c:f>
              <c:numCache>
                <c:formatCode>General</c:formatCode>
                <c:ptCount val="9"/>
                <c:pt idx="0">
                  <c:v>212</c:v>
                </c:pt>
                <c:pt idx="1">
                  <c:v>15</c:v>
                </c:pt>
                <c:pt idx="2">
                  <c:v>68</c:v>
                </c:pt>
                <c:pt idx="3">
                  <c:v>515</c:v>
                </c:pt>
                <c:pt idx="4">
                  <c:v>8</c:v>
                </c:pt>
                <c:pt idx="5">
                  <c:v>285</c:v>
                </c:pt>
                <c:pt idx="6">
                  <c:v>67</c:v>
                </c:pt>
                <c:pt idx="7">
                  <c:v>78</c:v>
                </c:pt>
                <c:pt idx="8">
                  <c:v>253</c:v>
                </c:pt>
              </c:numCache>
            </c:numRef>
          </c:val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Sheet1!$B$2:$J$2</c:f>
              <c:strCache>
                <c:ptCount val="9"/>
                <c:pt idx="0">
                  <c:v>engineering</c:v>
                </c:pt>
                <c:pt idx="1">
                  <c:v>machining centre</c:v>
                </c:pt>
                <c:pt idx="2">
                  <c:v>cctv</c:v>
                </c:pt>
                <c:pt idx="3">
                  <c:v>laser </c:v>
                </c:pt>
                <c:pt idx="4">
                  <c:v>wec jet</c:v>
                </c:pt>
                <c:pt idx="5">
                  <c:v>5750</c:v>
                </c:pt>
                <c:pt idx="6">
                  <c:v>sp.projects</c:v>
                </c:pt>
                <c:pt idx="7">
                  <c:v>sherburn</c:v>
                </c:pt>
                <c:pt idx="8">
                  <c:v>machining</c:v>
                </c:pt>
              </c:strCache>
            </c:strRef>
          </c:cat>
          <c:val>
            <c:numRef>
              <c:f>Sheet1!$B$4:$J$4</c:f>
              <c:numCache>
                <c:formatCode>General</c:formatCode>
                <c:ptCount val="9"/>
                <c:pt idx="0">
                  <c:v>175</c:v>
                </c:pt>
                <c:pt idx="1">
                  <c:v>44</c:v>
                </c:pt>
                <c:pt idx="2">
                  <c:v>78</c:v>
                </c:pt>
                <c:pt idx="3">
                  <c:v>583</c:v>
                </c:pt>
                <c:pt idx="4">
                  <c:v>12</c:v>
                </c:pt>
                <c:pt idx="5">
                  <c:v>178</c:v>
                </c:pt>
                <c:pt idx="6">
                  <c:v>82</c:v>
                </c:pt>
                <c:pt idx="7">
                  <c:v>88</c:v>
                </c:pt>
                <c:pt idx="8">
                  <c:v>269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28499536"/>
        <c:axId val="328499928"/>
      </c:barChart>
      <c:catAx>
        <c:axId val="328499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8499928"/>
        <c:crosses val="autoZero"/>
        <c:auto val="1"/>
        <c:lblAlgn val="ctr"/>
        <c:lblOffset val="100"/>
        <c:noMultiLvlLbl val="0"/>
      </c:catAx>
      <c:valAx>
        <c:axId val="328499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8499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4011517084848109E-2"/>
          <c:y val="7.0514823486440642E-2"/>
          <c:w val="0.73094210236164958"/>
          <c:h val="0.81911230294443726"/>
        </c:manualLayout>
      </c:layout>
      <c:lineChart>
        <c:grouping val="standar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ENGINEERING</c:v>
                </c:pt>
              </c:strCache>
            </c:strRef>
          </c:tx>
          <c:marker>
            <c:symbol val="none"/>
          </c:marker>
          <c:dLbls>
            <c:dLbl>
              <c:idx val="11"/>
              <c:layout>
                <c:manualLayout>
                  <c:x val="3.3333333333333437E-2"/>
                  <c:y val="-1.3888888888888888E-2"/>
                </c:manualLayout>
              </c:layout>
              <c:spPr/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3.3264033264033266E-2"/>
                  <c:y val="6.3492063492063489E-2"/>
                </c:manualLayout>
              </c:layout>
              <c:spPr/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0"/>
              <c:layout>
                <c:manualLayout>
                  <c:x val="2.4948024948024949E-2"/>
                  <c:y val="-4.1571704189453035E-17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2"/>
              <c:layout>
                <c:manualLayout>
                  <c:x val="4.1580041580041582E-2"/>
                  <c:y val="-1.814058956916104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Sheet1!$B$2:$CL$2</c:f>
              <c:numCache>
                <c:formatCode>mmm\-yy</c:formatCode>
                <c:ptCount val="12"/>
                <c:pt idx="0">
                  <c:v>42736</c:v>
                </c:pt>
                <c:pt idx="1">
                  <c:v>42767</c:v>
                </c:pt>
                <c:pt idx="2">
                  <c:v>42795</c:v>
                </c:pt>
                <c:pt idx="3">
                  <c:v>42826</c:v>
                </c:pt>
                <c:pt idx="4">
                  <c:v>42856</c:v>
                </c:pt>
                <c:pt idx="5">
                  <c:v>42887</c:v>
                </c:pt>
                <c:pt idx="6">
                  <c:v>42917</c:v>
                </c:pt>
                <c:pt idx="7">
                  <c:v>42948</c:v>
                </c:pt>
                <c:pt idx="8">
                  <c:v>42979</c:v>
                </c:pt>
                <c:pt idx="9">
                  <c:v>43009</c:v>
                </c:pt>
                <c:pt idx="10">
                  <c:v>43040</c:v>
                </c:pt>
                <c:pt idx="11">
                  <c:v>43070</c:v>
                </c:pt>
              </c:numCache>
            </c:numRef>
          </c:cat>
          <c:val>
            <c:numRef>
              <c:f>Sheet1!$B$3:$CL$3</c:f>
              <c:numCache>
                <c:formatCode>0%</c:formatCode>
                <c:ptCount val="12"/>
                <c:pt idx="0">
                  <c:v>0.69</c:v>
                </c:pt>
                <c:pt idx="1">
                  <c:v>0.76</c:v>
                </c:pt>
                <c:pt idx="2">
                  <c:v>0.6</c:v>
                </c:pt>
                <c:pt idx="3">
                  <c:v>0.42</c:v>
                </c:pt>
                <c:pt idx="4">
                  <c:v>0.56000000000000005</c:v>
                </c:pt>
                <c:pt idx="5">
                  <c:v>0.63</c:v>
                </c:pt>
                <c:pt idx="6">
                  <c:v>0.64</c:v>
                </c:pt>
                <c:pt idx="7">
                  <c:v>0.7</c:v>
                </c:pt>
                <c:pt idx="8">
                  <c:v>0.35</c:v>
                </c:pt>
                <c:pt idx="9">
                  <c:v>0.53</c:v>
                </c:pt>
                <c:pt idx="10">
                  <c:v>0.43</c:v>
                </c:pt>
                <c:pt idx="11">
                  <c:v>0.56999999999999995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TARGET</c:v>
                </c:pt>
              </c:strCache>
            </c:strRef>
          </c:tx>
          <c:marker>
            <c:symbol val="none"/>
          </c:marker>
          <c:dLbls>
            <c:dLbl>
              <c:idx val="8"/>
              <c:layout>
                <c:manualLayout>
                  <c:x val="1.6816816816816817E-2"/>
                  <c:y val="-5.1825677267373381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Sheet1!$B$2:$CL$2</c:f>
              <c:numCache>
                <c:formatCode>mmm\-yy</c:formatCode>
                <c:ptCount val="12"/>
                <c:pt idx="0">
                  <c:v>42736</c:v>
                </c:pt>
                <c:pt idx="1">
                  <c:v>42767</c:v>
                </c:pt>
                <c:pt idx="2">
                  <c:v>42795</c:v>
                </c:pt>
                <c:pt idx="3">
                  <c:v>42826</c:v>
                </c:pt>
                <c:pt idx="4">
                  <c:v>42856</c:v>
                </c:pt>
                <c:pt idx="5">
                  <c:v>42887</c:v>
                </c:pt>
                <c:pt idx="6">
                  <c:v>42917</c:v>
                </c:pt>
                <c:pt idx="7">
                  <c:v>42948</c:v>
                </c:pt>
                <c:pt idx="8">
                  <c:v>42979</c:v>
                </c:pt>
                <c:pt idx="9">
                  <c:v>43009</c:v>
                </c:pt>
                <c:pt idx="10">
                  <c:v>43040</c:v>
                </c:pt>
                <c:pt idx="11">
                  <c:v>43070</c:v>
                </c:pt>
              </c:numCache>
            </c:numRef>
          </c:cat>
          <c:val>
            <c:numRef>
              <c:f>Sheet1!$B$4:$CL$4</c:f>
              <c:numCache>
                <c:formatCode>0%</c:formatCode>
                <c:ptCount val="12"/>
                <c:pt idx="0">
                  <c:v>0.8</c:v>
                </c:pt>
                <c:pt idx="1">
                  <c:v>0.8</c:v>
                </c:pt>
                <c:pt idx="2">
                  <c:v>0.8</c:v>
                </c:pt>
                <c:pt idx="3">
                  <c:v>0.8</c:v>
                </c:pt>
                <c:pt idx="4">
                  <c:v>0.8</c:v>
                </c:pt>
                <c:pt idx="5">
                  <c:v>0.8</c:v>
                </c:pt>
                <c:pt idx="6">
                  <c:v>0.8</c:v>
                </c:pt>
                <c:pt idx="7">
                  <c:v>0.8</c:v>
                </c:pt>
                <c:pt idx="8">
                  <c:v>0.8</c:v>
                </c:pt>
                <c:pt idx="9">
                  <c:v>0.8</c:v>
                </c:pt>
                <c:pt idx="10">
                  <c:v>0.8</c:v>
                </c:pt>
                <c:pt idx="11">
                  <c:v>0.8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2581376"/>
        <c:axId val="472574320"/>
      </c:lineChart>
      <c:dateAx>
        <c:axId val="472581376"/>
        <c:scaling>
          <c:orientation val="minMax"/>
        </c:scaling>
        <c:delete val="0"/>
        <c:axPos val="b"/>
        <c:numFmt formatCode="mmm\-yy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472574320"/>
        <c:crosses val="autoZero"/>
        <c:auto val="1"/>
        <c:lblOffset val="100"/>
        <c:baseTimeUnit val="months"/>
      </c:dateAx>
      <c:valAx>
        <c:axId val="47257432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4725813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037141983549628"/>
          <c:y val="0.39560593387365039"/>
          <c:w val="0.21333357551759313"/>
          <c:h val="0.16483593396979224"/>
        </c:manualLayout>
      </c:layout>
      <c:overlay val="0"/>
      <c:txPr>
        <a:bodyPr/>
        <a:lstStyle/>
        <a:p>
          <a:pPr>
            <a:defRPr sz="845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Total customers</c:v>
                </c:pt>
              </c:strCache>
            </c:strRef>
          </c:tx>
          <c:marker>
            <c:symbol val="none"/>
          </c:marker>
          <c:dLbls>
            <c:dLbl>
              <c:idx val="9"/>
              <c:layout>
                <c:manualLayout>
                  <c:x val="7.031778228532802E-2"/>
                  <c:y val="-4.6296296296296294E-3"/>
                </c:manualLayout>
              </c:layout>
              <c:spPr/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1.8931710615280595E-2"/>
                  <c:y val="3.7037037037037035E-2"/>
                </c:manualLayout>
              </c:layout>
              <c:spPr/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2.2222222222222223E-2"/>
                  <c:y val="2.7777777777777776E-2"/>
                </c:manualLayout>
              </c:layout>
              <c:spPr/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Sheet1!$B$1:$BS$1</c:f>
              <c:strCache>
                <c:ptCount val="13"/>
                <c:pt idx="0">
                  <c:v>Jan-17</c:v>
                </c:pt>
                <c:pt idx="1">
                  <c:v>31/02/2017</c:v>
                </c:pt>
                <c:pt idx="2">
                  <c:v>Mar-16</c:v>
                </c:pt>
                <c:pt idx="3">
                  <c:v>Apr-17</c:v>
                </c:pt>
                <c:pt idx="4">
                  <c:v>Apr-17</c:v>
                </c:pt>
                <c:pt idx="5">
                  <c:v>May-17</c:v>
                </c:pt>
                <c:pt idx="6">
                  <c:v>Jun-17</c:v>
                </c:pt>
                <c:pt idx="7">
                  <c:v>Jul-17</c:v>
                </c:pt>
                <c:pt idx="8">
                  <c:v>Aug-17</c:v>
                </c:pt>
                <c:pt idx="9">
                  <c:v>Sep-17</c:v>
                </c:pt>
                <c:pt idx="10">
                  <c:v>Oct-17</c:v>
                </c:pt>
                <c:pt idx="11">
                  <c:v>Nov-17</c:v>
                </c:pt>
                <c:pt idx="12">
                  <c:v>Dec-17</c:v>
                </c:pt>
              </c:strCache>
            </c:strRef>
          </c:cat>
          <c:val>
            <c:numRef>
              <c:f>Sheet1!$B$2:$BS$2</c:f>
              <c:numCache>
                <c:formatCode>0%</c:formatCode>
                <c:ptCount val="13"/>
                <c:pt idx="0">
                  <c:v>0.77</c:v>
                </c:pt>
                <c:pt idx="1">
                  <c:v>0.77</c:v>
                </c:pt>
                <c:pt idx="2">
                  <c:v>0.77</c:v>
                </c:pt>
                <c:pt idx="3">
                  <c:v>0.7</c:v>
                </c:pt>
                <c:pt idx="4">
                  <c:v>0.65</c:v>
                </c:pt>
                <c:pt idx="5">
                  <c:v>0.75</c:v>
                </c:pt>
                <c:pt idx="6">
                  <c:v>0.65</c:v>
                </c:pt>
                <c:pt idx="7">
                  <c:v>0.71</c:v>
                </c:pt>
                <c:pt idx="8">
                  <c:v>0.62</c:v>
                </c:pt>
                <c:pt idx="9">
                  <c:v>0.74</c:v>
                </c:pt>
                <c:pt idx="10">
                  <c:v>0.81</c:v>
                </c:pt>
                <c:pt idx="11">
                  <c:v>0.86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Internal customers</c:v>
                </c:pt>
              </c:strCache>
            </c:strRef>
          </c:tx>
          <c:marker>
            <c:symbol val="none"/>
          </c:marker>
          <c:dLbls>
            <c:dLbl>
              <c:idx val="7"/>
              <c:layout>
                <c:manualLayout>
                  <c:x val="-3.0112923462986198E-2"/>
                  <c:y val="9.6096096096096095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1.282051282051282E-2"/>
                  <c:y val="-4.583333333333333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layout>
                <c:manualLayout>
                  <c:x val="2.2222222222222223E-2"/>
                  <c:y val="-5.5555555555555546E-2"/>
                </c:manualLayout>
              </c:layout>
              <c:spPr/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7"/>
              <c:layout>
                <c:manualLayout>
                  <c:x val="-5.0100200400801601E-3"/>
                  <c:y val="-4.9999999999999982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Sheet1!$B$1:$BS$1</c:f>
              <c:strCache>
                <c:ptCount val="13"/>
                <c:pt idx="0">
                  <c:v>Jan-17</c:v>
                </c:pt>
                <c:pt idx="1">
                  <c:v>31/02/2017</c:v>
                </c:pt>
                <c:pt idx="2">
                  <c:v>Mar-16</c:v>
                </c:pt>
                <c:pt idx="3">
                  <c:v>Apr-17</c:v>
                </c:pt>
                <c:pt idx="4">
                  <c:v>Apr-17</c:v>
                </c:pt>
                <c:pt idx="5">
                  <c:v>May-17</c:v>
                </c:pt>
                <c:pt idx="6">
                  <c:v>Jun-17</c:v>
                </c:pt>
                <c:pt idx="7">
                  <c:v>Jul-17</c:v>
                </c:pt>
                <c:pt idx="8">
                  <c:v>Aug-17</c:v>
                </c:pt>
                <c:pt idx="9">
                  <c:v>Sep-17</c:v>
                </c:pt>
                <c:pt idx="10">
                  <c:v>Oct-17</c:v>
                </c:pt>
                <c:pt idx="11">
                  <c:v>Nov-17</c:v>
                </c:pt>
                <c:pt idx="12">
                  <c:v>Dec-17</c:v>
                </c:pt>
              </c:strCache>
            </c:strRef>
          </c:cat>
          <c:val>
            <c:numRef>
              <c:f>Sheet1!$B$3:$BS$3</c:f>
              <c:numCache>
                <c:formatCode>0%</c:formatCode>
                <c:ptCount val="13"/>
                <c:pt idx="0">
                  <c:v>0.9</c:v>
                </c:pt>
                <c:pt idx="1">
                  <c:v>0.8</c:v>
                </c:pt>
                <c:pt idx="2">
                  <c:v>0.9</c:v>
                </c:pt>
                <c:pt idx="3">
                  <c:v>0.78</c:v>
                </c:pt>
                <c:pt idx="4">
                  <c:v>0.6</c:v>
                </c:pt>
                <c:pt idx="5">
                  <c:v>0.81</c:v>
                </c:pt>
                <c:pt idx="6">
                  <c:v>0.65</c:v>
                </c:pt>
                <c:pt idx="7">
                  <c:v>0.79</c:v>
                </c:pt>
                <c:pt idx="8">
                  <c:v>0.72</c:v>
                </c:pt>
                <c:pt idx="9">
                  <c:v>0.83</c:v>
                </c:pt>
                <c:pt idx="10">
                  <c:v>0.87</c:v>
                </c:pt>
                <c:pt idx="11">
                  <c:v>0.9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External customers</c:v>
                </c:pt>
              </c:strCache>
            </c:strRef>
          </c:tx>
          <c:marker>
            <c:symbol val="none"/>
          </c:marker>
          <c:dLbls>
            <c:dLbl>
              <c:idx val="7"/>
              <c:layout>
                <c:manualLayout>
                  <c:x val="-5.018820577164366E-3"/>
                  <c:y val="4.0040040040040005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2.7045300878972278E-3"/>
                  <c:y val="8.7962962962962965E-2"/>
                </c:manualLayout>
              </c:layout>
              <c:spPr/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5.4088472206694242E-3"/>
                  <c:y val="6.9444444444444448E-2"/>
                </c:manualLayout>
              </c:layout>
              <c:spPr/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1.2221549229422461E-3"/>
                  <c:y val="4.7522637795275588E-2"/>
                </c:manualLayout>
              </c:layout>
              <c:spPr/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8.4921737354976171E-2"/>
                  <c:y val="2.7027027027027029E-2"/>
                </c:manualLayout>
              </c:layout>
              <c:spPr/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0"/>
                  <c:y val="5.5555555555555552E-2"/>
                </c:manualLayout>
              </c:layout>
              <c:spPr/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layout>
                <c:manualLayout>
                  <c:x val="4.5090180360721321E-2"/>
                  <c:y val="-1.909700161202999E-17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7"/>
              <c:layout>
                <c:manualLayout>
                  <c:x val="3.1730126920507681E-2"/>
                  <c:y val="-7.0833333333333359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0"/>
              <c:layout>
                <c:manualLayout>
                  <c:x val="0.11070110701107011"/>
                  <c:y val="-4.0040040040040222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1"/>
              <c:layout>
                <c:manualLayout>
                  <c:x val="3.6900369003690127E-2"/>
                  <c:y val="5.2052052052052052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Sheet1!$B$1:$BS$1</c:f>
              <c:strCache>
                <c:ptCount val="13"/>
                <c:pt idx="0">
                  <c:v>Jan-17</c:v>
                </c:pt>
                <c:pt idx="1">
                  <c:v>31/02/2017</c:v>
                </c:pt>
                <c:pt idx="2">
                  <c:v>Mar-16</c:v>
                </c:pt>
                <c:pt idx="3">
                  <c:v>Apr-17</c:v>
                </c:pt>
                <c:pt idx="4">
                  <c:v>Apr-17</c:v>
                </c:pt>
                <c:pt idx="5">
                  <c:v>May-17</c:v>
                </c:pt>
                <c:pt idx="6">
                  <c:v>Jun-17</c:v>
                </c:pt>
                <c:pt idx="7">
                  <c:v>Jul-17</c:v>
                </c:pt>
                <c:pt idx="8">
                  <c:v>Aug-17</c:v>
                </c:pt>
                <c:pt idx="9">
                  <c:v>Sep-17</c:v>
                </c:pt>
                <c:pt idx="10">
                  <c:v>Oct-17</c:v>
                </c:pt>
                <c:pt idx="11">
                  <c:v>Nov-17</c:v>
                </c:pt>
                <c:pt idx="12">
                  <c:v>Dec-17</c:v>
                </c:pt>
              </c:strCache>
            </c:strRef>
          </c:cat>
          <c:val>
            <c:numRef>
              <c:f>Sheet1!$B$4:$BS$4</c:f>
              <c:numCache>
                <c:formatCode>0%</c:formatCode>
                <c:ptCount val="13"/>
                <c:pt idx="0">
                  <c:v>0.79</c:v>
                </c:pt>
                <c:pt idx="1">
                  <c:v>0.79</c:v>
                </c:pt>
                <c:pt idx="2">
                  <c:v>0.82</c:v>
                </c:pt>
                <c:pt idx="3">
                  <c:v>0.69</c:v>
                </c:pt>
                <c:pt idx="4">
                  <c:v>0.59</c:v>
                </c:pt>
                <c:pt idx="5">
                  <c:v>0.79</c:v>
                </c:pt>
                <c:pt idx="6">
                  <c:v>0.64</c:v>
                </c:pt>
                <c:pt idx="7">
                  <c:v>0.76</c:v>
                </c:pt>
                <c:pt idx="8">
                  <c:v>0.69</c:v>
                </c:pt>
                <c:pt idx="9">
                  <c:v>0.79</c:v>
                </c:pt>
                <c:pt idx="10">
                  <c:v>0.79</c:v>
                </c:pt>
                <c:pt idx="11">
                  <c:v>0.85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Target</c:v>
                </c:pt>
              </c:strCache>
            </c:strRef>
          </c:tx>
          <c:marker>
            <c:symbol val="none"/>
          </c:marker>
          <c:cat>
            <c:strRef>
              <c:f>Sheet1!$B$1:$BS$1</c:f>
              <c:strCache>
                <c:ptCount val="13"/>
                <c:pt idx="0">
                  <c:v>Jan-17</c:v>
                </c:pt>
                <c:pt idx="1">
                  <c:v>31/02/2017</c:v>
                </c:pt>
                <c:pt idx="2">
                  <c:v>Mar-16</c:v>
                </c:pt>
                <c:pt idx="3">
                  <c:v>Apr-17</c:v>
                </c:pt>
                <c:pt idx="4">
                  <c:v>Apr-17</c:v>
                </c:pt>
                <c:pt idx="5">
                  <c:v>May-17</c:v>
                </c:pt>
                <c:pt idx="6">
                  <c:v>Jun-17</c:v>
                </c:pt>
                <c:pt idx="7">
                  <c:v>Jul-17</c:v>
                </c:pt>
                <c:pt idx="8">
                  <c:v>Aug-17</c:v>
                </c:pt>
                <c:pt idx="9">
                  <c:v>Sep-17</c:v>
                </c:pt>
                <c:pt idx="10">
                  <c:v>Oct-17</c:v>
                </c:pt>
                <c:pt idx="11">
                  <c:v>Nov-17</c:v>
                </c:pt>
                <c:pt idx="12">
                  <c:v>Dec-17</c:v>
                </c:pt>
              </c:strCache>
            </c:strRef>
          </c:cat>
          <c:val>
            <c:numRef>
              <c:f>Sheet1!$B$5:$BS$5</c:f>
              <c:numCache>
                <c:formatCode>0%</c:formatCode>
                <c:ptCount val="13"/>
                <c:pt idx="0">
                  <c:v>0.8</c:v>
                </c:pt>
                <c:pt idx="1">
                  <c:v>0.8</c:v>
                </c:pt>
                <c:pt idx="2">
                  <c:v>0.8</c:v>
                </c:pt>
                <c:pt idx="3">
                  <c:v>0.8</c:v>
                </c:pt>
                <c:pt idx="4">
                  <c:v>0.8</c:v>
                </c:pt>
                <c:pt idx="5">
                  <c:v>0.8</c:v>
                </c:pt>
                <c:pt idx="6">
                  <c:v>0.8</c:v>
                </c:pt>
                <c:pt idx="7">
                  <c:v>0.8</c:v>
                </c:pt>
                <c:pt idx="8">
                  <c:v>0.8</c:v>
                </c:pt>
                <c:pt idx="9">
                  <c:v>0.8</c:v>
                </c:pt>
                <c:pt idx="10">
                  <c:v>0.8</c:v>
                </c:pt>
                <c:pt idx="11">
                  <c:v>0.8</c:v>
                </c:pt>
                <c:pt idx="12">
                  <c:v>0.8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5374800"/>
        <c:axId val="475370096"/>
      </c:lineChart>
      <c:catAx>
        <c:axId val="475374800"/>
        <c:scaling>
          <c:orientation val="minMax"/>
        </c:scaling>
        <c:delete val="0"/>
        <c:axPos val="b"/>
        <c:numFmt formatCode="mmm\-yy" sourceLinked="0"/>
        <c:majorTickMark val="out"/>
        <c:minorTickMark val="none"/>
        <c:tickLblPos val="nextTo"/>
        <c:txPr>
          <a:bodyPr rot="-27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475370096"/>
        <c:crosses val="autoZero"/>
        <c:auto val="1"/>
        <c:lblAlgn val="ctr"/>
        <c:lblOffset val="100"/>
        <c:noMultiLvlLbl val="0"/>
      </c:catAx>
      <c:valAx>
        <c:axId val="47537009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4753748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825040128410909"/>
          <c:y val="0.3723734644022863"/>
          <c:w val="0.15890850722311398"/>
          <c:h val="0.25825901563384374"/>
        </c:manualLayout>
      </c:layout>
      <c:overlay val="0"/>
      <c:txPr>
        <a:bodyPr/>
        <a:lstStyle/>
        <a:p>
          <a:pPr>
            <a:defRPr sz="775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n-GB"/>
              <a:t>OTIF WEC JET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Total customers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7"/>
              <c:layout>
                <c:manualLayout>
                  <c:x val="2.777777777777676E-3"/>
                  <c:y val="-3.2407407407407406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5.1564832590138407E-3"/>
                  <c:y val="-2.237136465324387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0"/>
                  <c:y val="-5.36912751677852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layout>
                <c:manualLayout>
                  <c:x val="4.9916805324459135E-2"/>
                  <c:y val="-1.4450867052023121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Sheet1!$B$1:$BN$2</c:f>
              <c:strCache>
                <c:ptCount val="17"/>
                <c:pt idx="0">
                  <c:v>Aug-16</c:v>
                </c:pt>
                <c:pt idx="1">
                  <c:v>Sep-16</c:v>
                </c:pt>
                <c:pt idx="2">
                  <c:v>Oct-16</c:v>
                </c:pt>
                <c:pt idx="3">
                  <c:v>Nov-16</c:v>
                </c:pt>
                <c:pt idx="4">
                  <c:v>Dec-16</c:v>
                </c:pt>
                <c:pt idx="5">
                  <c:v>Jan-17</c:v>
                </c:pt>
                <c:pt idx="6">
                  <c:v>Feb-17</c:v>
                </c:pt>
                <c:pt idx="7">
                  <c:v>Mar-17</c:v>
                </c:pt>
                <c:pt idx="8">
                  <c:v>Apr-17</c:v>
                </c:pt>
                <c:pt idx="9">
                  <c:v>May-17</c:v>
                </c:pt>
                <c:pt idx="10">
                  <c:v>Jun-17</c:v>
                </c:pt>
                <c:pt idx="11">
                  <c:v>Jul-17</c:v>
                </c:pt>
                <c:pt idx="12">
                  <c:v>Aug-17</c:v>
                </c:pt>
                <c:pt idx="13">
                  <c:v>Sep-17</c:v>
                </c:pt>
                <c:pt idx="14">
                  <c:v>Oct-17</c:v>
                </c:pt>
                <c:pt idx="15">
                  <c:v>Nov-17</c:v>
                </c:pt>
                <c:pt idx="16">
                  <c:v>Dec-17</c:v>
                </c:pt>
              </c:strCache>
            </c:strRef>
          </c:cat>
          <c:val>
            <c:numRef>
              <c:f>Sheet1!$B$3:$BN$3</c:f>
              <c:numCache>
                <c:formatCode>0%</c:formatCode>
                <c:ptCount val="17"/>
                <c:pt idx="0">
                  <c:v>0.95</c:v>
                </c:pt>
                <c:pt idx="1">
                  <c:v>0.91</c:v>
                </c:pt>
                <c:pt idx="2">
                  <c:v>0.91</c:v>
                </c:pt>
                <c:pt idx="3">
                  <c:v>0.93</c:v>
                </c:pt>
                <c:pt idx="4">
                  <c:v>0.94</c:v>
                </c:pt>
                <c:pt idx="5">
                  <c:v>0.9</c:v>
                </c:pt>
                <c:pt idx="6">
                  <c:v>0.89</c:v>
                </c:pt>
                <c:pt idx="7">
                  <c:v>0.8</c:v>
                </c:pt>
                <c:pt idx="8">
                  <c:v>0.7</c:v>
                </c:pt>
                <c:pt idx="9">
                  <c:v>0.82</c:v>
                </c:pt>
                <c:pt idx="10">
                  <c:v>0.83</c:v>
                </c:pt>
                <c:pt idx="11">
                  <c:v>0.86</c:v>
                </c:pt>
                <c:pt idx="12">
                  <c:v>0.82</c:v>
                </c:pt>
                <c:pt idx="13">
                  <c:v>0.86</c:v>
                </c:pt>
                <c:pt idx="14">
                  <c:v>0.86</c:v>
                </c:pt>
                <c:pt idx="15">
                  <c:v>0.91</c:v>
                </c:pt>
                <c:pt idx="16">
                  <c:v>0.86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Internal customers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Sheet1!$B$1:$BN$2</c:f>
              <c:strCache>
                <c:ptCount val="17"/>
                <c:pt idx="0">
                  <c:v>Aug-16</c:v>
                </c:pt>
                <c:pt idx="1">
                  <c:v>Sep-16</c:v>
                </c:pt>
                <c:pt idx="2">
                  <c:v>Oct-16</c:v>
                </c:pt>
                <c:pt idx="3">
                  <c:v>Nov-16</c:v>
                </c:pt>
                <c:pt idx="4">
                  <c:v>Dec-16</c:v>
                </c:pt>
                <c:pt idx="5">
                  <c:v>Jan-17</c:v>
                </c:pt>
                <c:pt idx="6">
                  <c:v>Feb-17</c:v>
                </c:pt>
                <c:pt idx="7">
                  <c:v>Mar-17</c:v>
                </c:pt>
                <c:pt idx="8">
                  <c:v>Apr-17</c:v>
                </c:pt>
                <c:pt idx="9">
                  <c:v>May-17</c:v>
                </c:pt>
                <c:pt idx="10">
                  <c:v>Jun-17</c:v>
                </c:pt>
                <c:pt idx="11">
                  <c:v>Jul-17</c:v>
                </c:pt>
                <c:pt idx="12">
                  <c:v>Aug-17</c:v>
                </c:pt>
                <c:pt idx="13">
                  <c:v>Sep-17</c:v>
                </c:pt>
                <c:pt idx="14">
                  <c:v>Oct-17</c:v>
                </c:pt>
                <c:pt idx="15">
                  <c:v>Nov-17</c:v>
                </c:pt>
                <c:pt idx="16">
                  <c:v>Dec-17</c:v>
                </c:pt>
              </c:strCache>
            </c:strRef>
          </c:cat>
          <c:val>
            <c:numRef>
              <c:f>Sheet1!$B$4:$BN$4</c:f>
            </c:numRef>
          </c:val>
          <c:smooth val="0"/>
        </c:ser>
        <c:ser>
          <c:idx val="2"/>
          <c:order val="2"/>
          <c:tx>
            <c:strRef>
              <c:f>Sheet1!$A$5</c:f>
              <c:strCache>
                <c:ptCount val="1"/>
                <c:pt idx="0">
                  <c:v>External customers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Sheet1!$B$1:$BN$2</c:f>
              <c:strCache>
                <c:ptCount val="17"/>
                <c:pt idx="0">
                  <c:v>Aug-16</c:v>
                </c:pt>
                <c:pt idx="1">
                  <c:v>Sep-16</c:v>
                </c:pt>
                <c:pt idx="2">
                  <c:v>Oct-16</c:v>
                </c:pt>
                <c:pt idx="3">
                  <c:v>Nov-16</c:v>
                </c:pt>
                <c:pt idx="4">
                  <c:v>Dec-16</c:v>
                </c:pt>
                <c:pt idx="5">
                  <c:v>Jan-17</c:v>
                </c:pt>
                <c:pt idx="6">
                  <c:v>Feb-17</c:v>
                </c:pt>
                <c:pt idx="7">
                  <c:v>Mar-17</c:v>
                </c:pt>
                <c:pt idx="8">
                  <c:v>Apr-17</c:v>
                </c:pt>
                <c:pt idx="9">
                  <c:v>May-17</c:v>
                </c:pt>
                <c:pt idx="10">
                  <c:v>Jun-17</c:v>
                </c:pt>
                <c:pt idx="11">
                  <c:v>Jul-17</c:v>
                </c:pt>
                <c:pt idx="12">
                  <c:v>Aug-17</c:v>
                </c:pt>
                <c:pt idx="13">
                  <c:v>Sep-17</c:v>
                </c:pt>
                <c:pt idx="14">
                  <c:v>Oct-17</c:v>
                </c:pt>
                <c:pt idx="15">
                  <c:v>Nov-17</c:v>
                </c:pt>
                <c:pt idx="16">
                  <c:v>Dec-17</c:v>
                </c:pt>
              </c:strCache>
            </c:strRef>
          </c:cat>
          <c:val>
            <c:numRef>
              <c:f>Sheet1!$B$5:$BN$5</c:f>
            </c:numRef>
          </c:val>
          <c:smooth val="0"/>
        </c:ser>
        <c:ser>
          <c:idx val="3"/>
          <c:order val="3"/>
          <c:tx>
            <c:strRef>
              <c:f>Sheet1!$A$6</c:f>
              <c:strCache>
                <c:ptCount val="1"/>
                <c:pt idx="0">
                  <c:v>Target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Sheet1!$B$1:$BN$2</c:f>
              <c:strCache>
                <c:ptCount val="17"/>
                <c:pt idx="0">
                  <c:v>Aug-16</c:v>
                </c:pt>
                <c:pt idx="1">
                  <c:v>Sep-16</c:v>
                </c:pt>
                <c:pt idx="2">
                  <c:v>Oct-16</c:v>
                </c:pt>
                <c:pt idx="3">
                  <c:v>Nov-16</c:v>
                </c:pt>
                <c:pt idx="4">
                  <c:v>Dec-16</c:v>
                </c:pt>
                <c:pt idx="5">
                  <c:v>Jan-17</c:v>
                </c:pt>
                <c:pt idx="6">
                  <c:v>Feb-17</c:v>
                </c:pt>
                <c:pt idx="7">
                  <c:v>Mar-17</c:v>
                </c:pt>
                <c:pt idx="8">
                  <c:v>Apr-17</c:v>
                </c:pt>
                <c:pt idx="9">
                  <c:v>May-17</c:v>
                </c:pt>
                <c:pt idx="10">
                  <c:v>Jun-17</c:v>
                </c:pt>
                <c:pt idx="11">
                  <c:v>Jul-17</c:v>
                </c:pt>
                <c:pt idx="12">
                  <c:v>Aug-17</c:v>
                </c:pt>
                <c:pt idx="13">
                  <c:v>Sep-17</c:v>
                </c:pt>
                <c:pt idx="14">
                  <c:v>Oct-17</c:v>
                </c:pt>
                <c:pt idx="15">
                  <c:v>Nov-17</c:v>
                </c:pt>
                <c:pt idx="16">
                  <c:v>Dec-17</c:v>
                </c:pt>
              </c:strCache>
            </c:strRef>
          </c:cat>
          <c:val>
            <c:numRef>
              <c:f>Sheet1!$B$6:$BN$6</c:f>
              <c:numCache>
                <c:formatCode>0%</c:formatCode>
                <c:ptCount val="17"/>
                <c:pt idx="0">
                  <c:v>0.8</c:v>
                </c:pt>
                <c:pt idx="1">
                  <c:v>0.8</c:v>
                </c:pt>
                <c:pt idx="2">
                  <c:v>0.8</c:v>
                </c:pt>
                <c:pt idx="3">
                  <c:v>0.8</c:v>
                </c:pt>
                <c:pt idx="4">
                  <c:v>0.8</c:v>
                </c:pt>
                <c:pt idx="5">
                  <c:v>0.8</c:v>
                </c:pt>
                <c:pt idx="6">
                  <c:v>0.8</c:v>
                </c:pt>
                <c:pt idx="7">
                  <c:v>0.8</c:v>
                </c:pt>
                <c:pt idx="8">
                  <c:v>0.8</c:v>
                </c:pt>
                <c:pt idx="9">
                  <c:v>0.8</c:v>
                </c:pt>
                <c:pt idx="10">
                  <c:v>0.8</c:v>
                </c:pt>
                <c:pt idx="11">
                  <c:v>0.8</c:v>
                </c:pt>
                <c:pt idx="12">
                  <c:v>0.8</c:v>
                </c:pt>
                <c:pt idx="13">
                  <c:v>0.8</c:v>
                </c:pt>
                <c:pt idx="14">
                  <c:v>0.8</c:v>
                </c:pt>
                <c:pt idx="15">
                  <c:v>0.8</c:v>
                </c:pt>
                <c:pt idx="16">
                  <c:v>0.8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5375192"/>
        <c:axId val="475374408"/>
      </c:lineChart>
      <c:catAx>
        <c:axId val="475375192"/>
        <c:scaling>
          <c:orientation val="minMax"/>
        </c:scaling>
        <c:delete val="0"/>
        <c:axPos val="b"/>
        <c:numFmt formatCode="mmm\-yy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475374408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475374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47537519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3451327433628322"/>
          <c:y val="0.49249406887202163"/>
          <c:w val="0.24557522123893805"/>
          <c:h val="0.126126441402032"/>
        </c:manualLayout>
      </c:layout>
      <c:overlay val="1"/>
      <c:spPr>
        <a:noFill/>
        <a:ln w="25400">
          <a:noFill/>
        </a:ln>
      </c:spPr>
      <c:txPr>
        <a:bodyPr/>
        <a:lstStyle/>
        <a:p>
          <a:pPr>
            <a:defRPr sz="75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638475746087293"/>
          <c:y val="4.9509563812884592E-2"/>
          <c:w val="0.73031865461261791"/>
          <c:h val="0.7546748128055899"/>
        </c:manualLayout>
      </c:layout>
      <c:lineChart>
        <c:grouping val="standar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otif</c:v>
                </c:pt>
              </c:strCache>
            </c:strRef>
          </c:tx>
          <c:marker>
            <c:symbol val="none"/>
          </c:marker>
          <c:dLbls>
            <c:dLbl>
              <c:idx val="15"/>
              <c:layout>
                <c:manualLayout>
                  <c:x val="1.2626262626262626E-2"/>
                  <c:y val="-4.459308807134894E-3"/>
                </c:manualLayout>
              </c:layout>
              <c:spPr/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layout>
                <c:manualLayout>
                  <c:x val="3.8410482780561521E-2"/>
                  <c:y val="-4.9052396878483832E-2"/>
                </c:manualLayout>
              </c:layout>
              <c:spPr/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layout>
                <c:manualLayout>
                  <c:x val="-1.2531328320801912E-2"/>
                  <c:y val="-1.7837235228539576E-2"/>
                </c:manualLayout>
              </c:layout>
              <c:spPr/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Sheet1!$B$1:$CK$2</c:f>
              <c:strCache>
                <c:ptCount val="12"/>
                <c:pt idx="0">
                  <c:v>Jan-17</c:v>
                </c:pt>
                <c:pt idx="1">
                  <c:v>Feb-17</c:v>
                </c:pt>
                <c:pt idx="2">
                  <c:v>Mar-17</c:v>
                </c:pt>
                <c:pt idx="3">
                  <c:v>Apr-17</c:v>
                </c:pt>
                <c:pt idx="4">
                  <c:v>May-17</c:v>
                </c:pt>
                <c:pt idx="5">
                  <c:v>Jun-17</c:v>
                </c:pt>
                <c:pt idx="6">
                  <c:v>Jul-17</c:v>
                </c:pt>
                <c:pt idx="7">
                  <c:v>Aug-17</c:v>
                </c:pt>
                <c:pt idx="8">
                  <c:v>Sep-17</c:v>
                </c:pt>
                <c:pt idx="9">
                  <c:v>Oct-17</c:v>
                </c:pt>
                <c:pt idx="10">
                  <c:v>Nov-17</c:v>
                </c:pt>
                <c:pt idx="11">
                  <c:v>Dec-17</c:v>
                </c:pt>
              </c:strCache>
            </c:strRef>
          </c:cat>
          <c:val>
            <c:numRef>
              <c:f>Sheet1!$B$3:$CK$3</c:f>
              <c:numCache>
                <c:formatCode>0%</c:formatCode>
                <c:ptCount val="12"/>
                <c:pt idx="0">
                  <c:v>0.59</c:v>
                </c:pt>
                <c:pt idx="1">
                  <c:v>0.79</c:v>
                </c:pt>
                <c:pt idx="2">
                  <c:v>0.3</c:v>
                </c:pt>
                <c:pt idx="3">
                  <c:v>0.73</c:v>
                </c:pt>
                <c:pt idx="4">
                  <c:v>0.2</c:v>
                </c:pt>
                <c:pt idx="5">
                  <c:v>0.54</c:v>
                </c:pt>
                <c:pt idx="6">
                  <c:v>0.67</c:v>
                </c:pt>
                <c:pt idx="7">
                  <c:v>0.43</c:v>
                </c:pt>
                <c:pt idx="8">
                  <c:v>0.21</c:v>
                </c:pt>
                <c:pt idx="9">
                  <c:v>0.56000000000000005</c:v>
                </c:pt>
                <c:pt idx="10">
                  <c:v>0.42</c:v>
                </c:pt>
                <c:pt idx="11">
                  <c:v>0.5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Target</c:v>
                </c:pt>
              </c:strCache>
            </c:strRef>
          </c:tx>
          <c:marker>
            <c:symbol val="none"/>
          </c:marker>
          <c:cat>
            <c:strRef>
              <c:f>Sheet1!$B$1:$CK$2</c:f>
              <c:strCache>
                <c:ptCount val="12"/>
                <c:pt idx="0">
                  <c:v>Jan-17</c:v>
                </c:pt>
                <c:pt idx="1">
                  <c:v>Feb-17</c:v>
                </c:pt>
                <c:pt idx="2">
                  <c:v>Mar-17</c:v>
                </c:pt>
                <c:pt idx="3">
                  <c:v>Apr-17</c:v>
                </c:pt>
                <c:pt idx="4">
                  <c:v>May-17</c:v>
                </c:pt>
                <c:pt idx="5">
                  <c:v>Jun-17</c:v>
                </c:pt>
                <c:pt idx="6">
                  <c:v>Jul-17</c:v>
                </c:pt>
                <c:pt idx="7">
                  <c:v>Aug-17</c:v>
                </c:pt>
                <c:pt idx="8">
                  <c:v>Sep-17</c:v>
                </c:pt>
                <c:pt idx="9">
                  <c:v>Oct-17</c:v>
                </c:pt>
                <c:pt idx="10">
                  <c:v>Nov-17</c:v>
                </c:pt>
                <c:pt idx="11">
                  <c:v>Dec-17</c:v>
                </c:pt>
              </c:strCache>
            </c:strRef>
          </c:cat>
          <c:val>
            <c:numRef>
              <c:f>Sheet1!$B$4:$CK$4</c:f>
              <c:numCache>
                <c:formatCode>0%</c:formatCode>
                <c:ptCount val="12"/>
                <c:pt idx="0">
                  <c:v>0.8</c:v>
                </c:pt>
                <c:pt idx="1">
                  <c:v>0.8</c:v>
                </c:pt>
                <c:pt idx="2">
                  <c:v>0.8</c:v>
                </c:pt>
                <c:pt idx="3">
                  <c:v>0.8</c:v>
                </c:pt>
                <c:pt idx="4">
                  <c:v>0.8</c:v>
                </c:pt>
                <c:pt idx="5">
                  <c:v>0.8</c:v>
                </c:pt>
                <c:pt idx="6">
                  <c:v>0.8</c:v>
                </c:pt>
                <c:pt idx="7">
                  <c:v>0.8</c:v>
                </c:pt>
                <c:pt idx="8">
                  <c:v>0.8</c:v>
                </c:pt>
                <c:pt idx="9">
                  <c:v>0.8</c:v>
                </c:pt>
                <c:pt idx="10">
                  <c:v>0.8</c:v>
                </c:pt>
                <c:pt idx="11">
                  <c:v>0.8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5376368"/>
        <c:axId val="475374016"/>
      </c:lineChart>
      <c:catAx>
        <c:axId val="475376368"/>
        <c:scaling>
          <c:orientation val="minMax"/>
        </c:scaling>
        <c:delete val="0"/>
        <c:axPos val="b"/>
        <c:numFmt formatCode="mmm\-yy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475374016"/>
        <c:crosses val="autoZero"/>
        <c:auto val="1"/>
        <c:lblAlgn val="ctr"/>
        <c:lblOffset val="100"/>
        <c:tickLblSkip val="1"/>
        <c:tickMarkSkip val="1"/>
        <c:noMultiLvlLbl val="1"/>
      </c:catAx>
      <c:valAx>
        <c:axId val="47537401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475376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002402555815924"/>
          <c:y val="0.42809364548494983"/>
          <c:w val="0.15231818871724245"/>
          <c:h val="0.14715719063545157"/>
        </c:manualLayout>
      </c:layout>
      <c:overlay val="0"/>
      <c:txPr>
        <a:bodyPr/>
        <a:lstStyle/>
        <a:p>
          <a:pPr>
            <a:defRPr sz="71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n-GB"/>
              <a:t>OTD MACHINING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OTIF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0"/>
              <c:layout>
                <c:manualLayout>
                  <c:x val="-1.9444444444444445E-2"/>
                  <c:y val="-8.3333333333333329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900" b="0" i="0" u="none" strike="noStrike" baseline="0">
                      <a:solidFill>
                        <a:srgbClr val="333333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Sheet1!$B$1:$CL$2</c:f>
              <c:strCache>
                <c:ptCount val="12"/>
                <c:pt idx="0">
                  <c:v>Jan-17</c:v>
                </c:pt>
                <c:pt idx="1">
                  <c:v>Feb-17</c:v>
                </c:pt>
                <c:pt idx="2">
                  <c:v>Mar-17</c:v>
                </c:pt>
                <c:pt idx="3">
                  <c:v>Apr-17</c:v>
                </c:pt>
                <c:pt idx="4">
                  <c:v>May-17</c:v>
                </c:pt>
                <c:pt idx="5">
                  <c:v>Jun-17</c:v>
                </c:pt>
                <c:pt idx="6">
                  <c:v>Jul-17</c:v>
                </c:pt>
                <c:pt idx="7">
                  <c:v>Aug-17</c:v>
                </c:pt>
                <c:pt idx="8">
                  <c:v>Sep-17</c:v>
                </c:pt>
                <c:pt idx="9">
                  <c:v>Oct-17</c:v>
                </c:pt>
                <c:pt idx="10">
                  <c:v>Nov-17</c:v>
                </c:pt>
                <c:pt idx="11">
                  <c:v>Dec-17</c:v>
                </c:pt>
              </c:strCache>
            </c:strRef>
          </c:cat>
          <c:val>
            <c:numRef>
              <c:f>Sheet1!$B$3:$CL$3</c:f>
              <c:numCache>
                <c:formatCode>0%</c:formatCode>
                <c:ptCount val="12"/>
                <c:pt idx="0">
                  <c:v>0.75</c:v>
                </c:pt>
                <c:pt idx="1">
                  <c:v>0.82</c:v>
                </c:pt>
                <c:pt idx="2">
                  <c:v>0.87</c:v>
                </c:pt>
                <c:pt idx="3">
                  <c:v>0.85</c:v>
                </c:pt>
                <c:pt idx="4">
                  <c:v>0.79</c:v>
                </c:pt>
                <c:pt idx="5">
                  <c:v>0.81</c:v>
                </c:pt>
                <c:pt idx="6">
                  <c:v>0.77</c:v>
                </c:pt>
                <c:pt idx="7">
                  <c:v>0.81</c:v>
                </c:pt>
                <c:pt idx="8">
                  <c:v>0.87</c:v>
                </c:pt>
                <c:pt idx="9">
                  <c:v>0.83</c:v>
                </c:pt>
                <c:pt idx="10">
                  <c:v>0.73</c:v>
                </c:pt>
                <c:pt idx="11">
                  <c:v>0.89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TARGET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Sheet1!$B$1:$CL$2</c:f>
              <c:strCache>
                <c:ptCount val="12"/>
                <c:pt idx="0">
                  <c:v>Jan-17</c:v>
                </c:pt>
                <c:pt idx="1">
                  <c:v>Feb-17</c:v>
                </c:pt>
                <c:pt idx="2">
                  <c:v>Mar-17</c:v>
                </c:pt>
                <c:pt idx="3">
                  <c:v>Apr-17</c:v>
                </c:pt>
                <c:pt idx="4">
                  <c:v>May-17</c:v>
                </c:pt>
                <c:pt idx="5">
                  <c:v>Jun-17</c:v>
                </c:pt>
                <c:pt idx="6">
                  <c:v>Jul-17</c:v>
                </c:pt>
                <c:pt idx="7">
                  <c:v>Aug-17</c:v>
                </c:pt>
                <c:pt idx="8">
                  <c:v>Sep-17</c:v>
                </c:pt>
                <c:pt idx="9">
                  <c:v>Oct-17</c:v>
                </c:pt>
                <c:pt idx="10">
                  <c:v>Nov-17</c:v>
                </c:pt>
                <c:pt idx="11">
                  <c:v>Dec-17</c:v>
                </c:pt>
              </c:strCache>
            </c:strRef>
          </c:cat>
          <c:val>
            <c:numRef>
              <c:f>Sheet1!$B$4:$CL$4</c:f>
              <c:numCache>
                <c:formatCode>0%</c:formatCode>
                <c:ptCount val="12"/>
                <c:pt idx="0">
                  <c:v>0.8</c:v>
                </c:pt>
                <c:pt idx="1">
                  <c:v>0.8</c:v>
                </c:pt>
                <c:pt idx="2">
                  <c:v>0.8</c:v>
                </c:pt>
                <c:pt idx="3">
                  <c:v>0.8</c:v>
                </c:pt>
                <c:pt idx="4">
                  <c:v>0.8</c:v>
                </c:pt>
                <c:pt idx="5">
                  <c:v>0.8</c:v>
                </c:pt>
                <c:pt idx="6">
                  <c:v>0.8</c:v>
                </c:pt>
                <c:pt idx="7">
                  <c:v>0.8</c:v>
                </c:pt>
                <c:pt idx="8">
                  <c:v>0.8</c:v>
                </c:pt>
                <c:pt idx="9">
                  <c:v>0.8</c:v>
                </c:pt>
                <c:pt idx="10">
                  <c:v>0.8</c:v>
                </c:pt>
                <c:pt idx="11">
                  <c:v>0.8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5372840"/>
        <c:axId val="475372448"/>
      </c:lineChart>
      <c:catAx>
        <c:axId val="475372840"/>
        <c:scaling>
          <c:orientation val="minMax"/>
        </c:scaling>
        <c:delete val="0"/>
        <c:axPos val="b"/>
        <c:numFmt formatCode="mmm\-yy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475372448"/>
        <c:crosses val="autoZero"/>
        <c:auto val="1"/>
        <c:lblAlgn val="ctr"/>
        <c:lblOffset val="100"/>
        <c:tickLblSkip val="1"/>
        <c:tickMarkSkip val="1"/>
        <c:noMultiLvlLbl val="1"/>
      </c:catAx>
      <c:valAx>
        <c:axId val="475372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47537284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35000025237229959"/>
          <c:y val="0.89824856103513373"/>
          <c:w val="0.29218781546537453"/>
          <c:h val="7.719335083114609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customer complaints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Sheet1!$A$8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Sheet1!$B$6:$J$7</c:f>
              <c:strCache>
                <c:ptCount val="9"/>
                <c:pt idx="0">
                  <c:v>engineering</c:v>
                </c:pt>
                <c:pt idx="1">
                  <c:v>machining centre</c:v>
                </c:pt>
                <c:pt idx="2">
                  <c:v>cctv</c:v>
                </c:pt>
                <c:pt idx="3">
                  <c:v>laser </c:v>
                </c:pt>
                <c:pt idx="4">
                  <c:v>wec jet</c:v>
                </c:pt>
                <c:pt idx="5">
                  <c:v>5750</c:v>
                </c:pt>
                <c:pt idx="6">
                  <c:v>sp.projects</c:v>
                </c:pt>
                <c:pt idx="7">
                  <c:v>sherburn</c:v>
                </c:pt>
                <c:pt idx="8">
                  <c:v>machining</c:v>
                </c:pt>
              </c:strCache>
            </c:strRef>
          </c:cat>
          <c:val>
            <c:numRef>
              <c:f>Sheet1!$B$8:$J$8</c:f>
              <c:numCache>
                <c:formatCode>General</c:formatCode>
                <c:ptCount val="9"/>
                <c:pt idx="0">
                  <c:v>35</c:v>
                </c:pt>
                <c:pt idx="1">
                  <c:v>4</c:v>
                </c:pt>
                <c:pt idx="2">
                  <c:v>35</c:v>
                </c:pt>
                <c:pt idx="3">
                  <c:v>299</c:v>
                </c:pt>
                <c:pt idx="4">
                  <c:v>5</c:v>
                </c:pt>
                <c:pt idx="5">
                  <c:v>209</c:v>
                </c:pt>
                <c:pt idx="6">
                  <c:v>26</c:v>
                </c:pt>
                <c:pt idx="7">
                  <c:v>24</c:v>
                </c:pt>
                <c:pt idx="8">
                  <c:v>58</c:v>
                </c:pt>
              </c:numCache>
            </c:numRef>
          </c:val>
        </c:ser>
        <c:ser>
          <c:idx val="1"/>
          <c:order val="1"/>
          <c:tx>
            <c:strRef>
              <c:f>Sheet1!$A$9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Sheet1!$B$6:$J$7</c:f>
              <c:strCache>
                <c:ptCount val="9"/>
                <c:pt idx="0">
                  <c:v>engineering</c:v>
                </c:pt>
                <c:pt idx="1">
                  <c:v>machining centre</c:v>
                </c:pt>
                <c:pt idx="2">
                  <c:v>cctv</c:v>
                </c:pt>
                <c:pt idx="3">
                  <c:v>laser </c:v>
                </c:pt>
                <c:pt idx="4">
                  <c:v>wec jet</c:v>
                </c:pt>
                <c:pt idx="5">
                  <c:v>5750</c:v>
                </c:pt>
                <c:pt idx="6">
                  <c:v>sp.projects</c:v>
                </c:pt>
                <c:pt idx="7">
                  <c:v>sherburn</c:v>
                </c:pt>
                <c:pt idx="8">
                  <c:v>machining</c:v>
                </c:pt>
              </c:strCache>
            </c:strRef>
          </c:cat>
          <c:val>
            <c:numRef>
              <c:f>Sheet1!$B$9:$J$9</c:f>
              <c:numCache>
                <c:formatCode>General</c:formatCode>
                <c:ptCount val="9"/>
                <c:pt idx="0">
                  <c:v>23</c:v>
                </c:pt>
                <c:pt idx="1">
                  <c:v>2</c:v>
                </c:pt>
                <c:pt idx="2">
                  <c:v>30</c:v>
                </c:pt>
                <c:pt idx="3">
                  <c:v>339</c:v>
                </c:pt>
                <c:pt idx="4">
                  <c:v>10</c:v>
                </c:pt>
                <c:pt idx="5">
                  <c:v>121</c:v>
                </c:pt>
                <c:pt idx="6">
                  <c:v>27</c:v>
                </c:pt>
                <c:pt idx="7">
                  <c:v>15</c:v>
                </c:pt>
                <c:pt idx="8">
                  <c:v>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28500320"/>
        <c:axId val="328502280"/>
      </c:barChart>
      <c:catAx>
        <c:axId val="328500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8502280"/>
        <c:crosses val="autoZero"/>
        <c:auto val="1"/>
        <c:lblAlgn val="ctr"/>
        <c:lblOffset val="100"/>
        <c:noMultiLvlLbl val="0"/>
      </c:catAx>
      <c:valAx>
        <c:axId val="328502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8500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cost of non-quality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Sheet1!$A$13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Sheet1!$B$11:$J$12</c:f>
              <c:strCache>
                <c:ptCount val="9"/>
                <c:pt idx="0">
                  <c:v>engineering</c:v>
                </c:pt>
                <c:pt idx="1">
                  <c:v>machining centre</c:v>
                </c:pt>
                <c:pt idx="2">
                  <c:v>cctv</c:v>
                </c:pt>
                <c:pt idx="3">
                  <c:v>laser </c:v>
                </c:pt>
                <c:pt idx="4">
                  <c:v>wec jet</c:v>
                </c:pt>
                <c:pt idx="5">
                  <c:v>5750</c:v>
                </c:pt>
                <c:pt idx="6">
                  <c:v>sp.projects</c:v>
                </c:pt>
                <c:pt idx="7">
                  <c:v>sherburn</c:v>
                </c:pt>
                <c:pt idx="8">
                  <c:v>machining</c:v>
                </c:pt>
              </c:strCache>
            </c:strRef>
          </c:cat>
          <c:val>
            <c:numRef>
              <c:f>Sheet1!$B$13:$J$13</c:f>
              <c:numCache>
                <c:formatCode>0.00%</c:formatCode>
                <c:ptCount val="9"/>
                <c:pt idx="0">
                  <c:v>2E-3</c:v>
                </c:pt>
                <c:pt idx="1">
                  <c:v>4.0000000000000001E-3</c:v>
                </c:pt>
                <c:pt idx="2">
                  <c:v>3.0000000000000001E-3</c:v>
                </c:pt>
                <c:pt idx="3">
                  <c:v>6.0000000000000001E-3</c:v>
                </c:pt>
                <c:pt idx="4">
                  <c:v>1E-3</c:v>
                </c:pt>
                <c:pt idx="5">
                  <c:v>7.0000000000000001E-3</c:v>
                </c:pt>
                <c:pt idx="6">
                  <c:v>3.3999999999999998E-3</c:v>
                </c:pt>
                <c:pt idx="7">
                  <c:v>5.0000000000000001E-3</c:v>
                </c:pt>
                <c:pt idx="8">
                  <c:v>0.01</c:v>
                </c:pt>
              </c:numCache>
            </c:numRef>
          </c:val>
        </c:ser>
        <c:ser>
          <c:idx val="1"/>
          <c:order val="1"/>
          <c:tx>
            <c:strRef>
              <c:f>Sheet1!$A$14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Sheet1!$B$11:$J$12</c:f>
              <c:strCache>
                <c:ptCount val="9"/>
                <c:pt idx="0">
                  <c:v>engineering</c:v>
                </c:pt>
                <c:pt idx="1">
                  <c:v>machining centre</c:v>
                </c:pt>
                <c:pt idx="2">
                  <c:v>cctv</c:v>
                </c:pt>
                <c:pt idx="3">
                  <c:v>laser </c:v>
                </c:pt>
                <c:pt idx="4">
                  <c:v>wec jet</c:v>
                </c:pt>
                <c:pt idx="5">
                  <c:v>5750</c:v>
                </c:pt>
                <c:pt idx="6">
                  <c:v>sp.projects</c:v>
                </c:pt>
                <c:pt idx="7">
                  <c:v>sherburn</c:v>
                </c:pt>
                <c:pt idx="8">
                  <c:v>machining</c:v>
                </c:pt>
              </c:strCache>
            </c:strRef>
          </c:cat>
          <c:val>
            <c:numRef>
              <c:f>Sheet1!$B$14:$J$14</c:f>
              <c:numCache>
                <c:formatCode>0.00%</c:formatCode>
                <c:ptCount val="9"/>
                <c:pt idx="0">
                  <c:v>6.0000000000000001E-3</c:v>
                </c:pt>
                <c:pt idx="1">
                  <c:v>4.4999999999999998E-2</c:v>
                </c:pt>
                <c:pt idx="2">
                  <c:v>3.0000000000000001E-3</c:v>
                </c:pt>
                <c:pt idx="3">
                  <c:v>4.0000000000000001E-3</c:v>
                </c:pt>
                <c:pt idx="4">
                  <c:v>2E-3</c:v>
                </c:pt>
                <c:pt idx="5">
                  <c:v>7.0000000000000001E-3</c:v>
                </c:pt>
                <c:pt idx="6">
                  <c:v>8.0000000000000002E-3</c:v>
                </c:pt>
                <c:pt idx="7">
                  <c:v>1.1000000000000001E-3</c:v>
                </c:pt>
                <c:pt idx="8">
                  <c:v>1.7000000000000001E-2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28501104"/>
        <c:axId val="328502672"/>
      </c:barChart>
      <c:catAx>
        <c:axId val="328501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8502672"/>
        <c:crosses val="autoZero"/>
        <c:auto val="1"/>
        <c:lblAlgn val="ctr"/>
        <c:lblOffset val="100"/>
        <c:noMultiLvlLbl val="0"/>
      </c:catAx>
      <c:valAx>
        <c:axId val="328502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8501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MAIN ROOT CAUSES 2016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8424020729668596E-2"/>
          <c:y val="8.7844692094305774E-2"/>
          <c:w val="0.88306369084386294"/>
          <c:h val="0.762187538744109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Sheet1!$B$5</c:f>
              <c:strCache>
                <c:ptCount val="1"/>
                <c:pt idx="0">
                  <c:v>customer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Sheet1!$A$6:$A$15</c:f>
              <c:strCache>
                <c:ptCount val="10"/>
                <c:pt idx="0">
                  <c:v>CCTV</c:v>
                </c:pt>
                <c:pt idx="1">
                  <c:v>ENGINEERING</c:v>
                </c:pt>
                <c:pt idx="2">
                  <c:v>MACHINING CENTRE</c:v>
                </c:pt>
                <c:pt idx="3">
                  <c:v>LASER</c:v>
                </c:pt>
                <c:pt idx="4">
                  <c:v>WEC JET</c:v>
                </c:pt>
                <c:pt idx="5">
                  <c:v>WEC MACHINING</c:v>
                </c:pt>
                <c:pt idx="6">
                  <c:v>SP.PROJECTS</c:v>
                </c:pt>
                <c:pt idx="7">
                  <c:v>LIVERPOOL</c:v>
                </c:pt>
                <c:pt idx="8">
                  <c:v>SHERBURN</c:v>
                </c:pt>
                <c:pt idx="9">
                  <c:v>QUALITY</c:v>
                </c:pt>
              </c:strCache>
            </c:strRef>
          </c:cat>
          <c:val>
            <c:numRef>
              <c:f>Sheet1!$B$6:$B$15</c:f>
              <c:numCache>
                <c:formatCode>General</c:formatCode>
                <c:ptCount val="10"/>
                <c:pt idx="0">
                  <c:v>2</c:v>
                </c:pt>
                <c:pt idx="1">
                  <c:v>1</c:v>
                </c:pt>
                <c:pt idx="2">
                  <c:v>0</c:v>
                </c:pt>
                <c:pt idx="3">
                  <c:v>5</c:v>
                </c:pt>
                <c:pt idx="4">
                  <c:v>1</c:v>
                </c:pt>
                <c:pt idx="5">
                  <c:v>16</c:v>
                </c:pt>
                <c:pt idx="6">
                  <c:v>4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Sheet1!$C$5</c:f>
              <c:strCache>
                <c:ptCount val="1"/>
                <c:pt idx="0">
                  <c:v>equipment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Sheet1!$A$6:$A$15</c:f>
              <c:strCache>
                <c:ptCount val="10"/>
                <c:pt idx="0">
                  <c:v>CCTV</c:v>
                </c:pt>
                <c:pt idx="1">
                  <c:v>ENGINEERING</c:v>
                </c:pt>
                <c:pt idx="2">
                  <c:v>MACHINING CENTRE</c:v>
                </c:pt>
                <c:pt idx="3">
                  <c:v>LASER</c:v>
                </c:pt>
                <c:pt idx="4">
                  <c:v>WEC JET</c:v>
                </c:pt>
                <c:pt idx="5">
                  <c:v>WEC MACHINING</c:v>
                </c:pt>
                <c:pt idx="6">
                  <c:v>SP.PROJECTS</c:v>
                </c:pt>
                <c:pt idx="7">
                  <c:v>LIVERPOOL</c:v>
                </c:pt>
                <c:pt idx="8">
                  <c:v>SHERBURN</c:v>
                </c:pt>
                <c:pt idx="9">
                  <c:v>QUALITY</c:v>
                </c:pt>
              </c:strCache>
            </c:strRef>
          </c:cat>
          <c:val>
            <c:numRef>
              <c:f>Sheet1!$C$6:$C$15</c:f>
              <c:numCache>
                <c:formatCode>General</c:formatCode>
                <c:ptCount val="10"/>
                <c:pt idx="0">
                  <c:v>0</c:v>
                </c:pt>
                <c:pt idx="1">
                  <c:v>2</c:v>
                </c:pt>
                <c:pt idx="2">
                  <c:v>2</c:v>
                </c:pt>
                <c:pt idx="3">
                  <c:v>13</c:v>
                </c:pt>
                <c:pt idx="4">
                  <c:v>1</c:v>
                </c:pt>
                <c:pt idx="5">
                  <c:v>19</c:v>
                </c:pt>
                <c:pt idx="6">
                  <c:v>3</c:v>
                </c:pt>
                <c:pt idx="7">
                  <c:v>5</c:v>
                </c:pt>
                <c:pt idx="8">
                  <c:v>3</c:v>
                </c:pt>
                <c:pt idx="9">
                  <c:v>4</c:v>
                </c:pt>
              </c:numCache>
            </c:numRef>
          </c:val>
        </c:ser>
        <c:ser>
          <c:idx val="2"/>
          <c:order val="2"/>
          <c:tx>
            <c:strRef>
              <c:f>Sheet1!$D$5</c:f>
              <c:strCache>
                <c:ptCount val="1"/>
                <c:pt idx="0">
                  <c:v>missing documentation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Sheet1!$A$6:$A$15</c:f>
              <c:strCache>
                <c:ptCount val="10"/>
                <c:pt idx="0">
                  <c:v>CCTV</c:v>
                </c:pt>
                <c:pt idx="1">
                  <c:v>ENGINEERING</c:v>
                </c:pt>
                <c:pt idx="2">
                  <c:v>MACHINING CENTRE</c:v>
                </c:pt>
                <c:pt idx="3">
                  <c:v>LASER</c:v>
                </c:pt>
                <c:pt idx="4">
                  <c:v>WEC JET</c:v>
                </c:pt>
                <c:pt idx="5">
                  <c:v>WEC MACHINING</c:v>
                </c:pt>
                <c:pt idx="6">
                  <c:v>SP.PROJECTS</c:v>
                </c:pt>
                <c:pt idx="7">
                  <c:v>LIVERPOOL</c:v>
                </c:pt>
                <c:pt idx="8">
                  <c:v>SHERBURN</c:v>
                </c:pt>
                <c:pt idx="9">
                  <c:v>QUALITY</c:v>
                </c:pt>
              </c:strCache>
            </c:strRef>
          </c:cat>
          <c:val>
            <c:numRef>
              <c:f>Sheet1!$D$6:$D$15</c:f>
              <c:numCache>
                <c:formatCode>General</c:formatCode>
                <c:ptCount val="10"/>
                <c:pt idx="0">
                  <c:v>2</c:v>
                </c:pt>
                <c:pt idx="1">
                  <c:v>6</c:v>
                </c:pt>
                <c:pt idx="2">
                  <c:v>2</c:v>
                </c:pt>
                <c:pt idx="3">
                  <c:v>2</c:v>
                </c:pt>
                <c:pt idx="4">
                  <c:v>0</c:v>
                </c:pt>
                <c:pt idx="5">
                  <c:v>5</c:v>
                </c:pt>
                <c:pt idx="6">
                  <c:v>8</c:v>
                </c:pt>
                <c:pt idx="7">
                  <c:v>10</c:v>
                </c:pt>
                <c:pt idx="8">
                  <c:v>1</c:v>
                </c:pt>
                <c:pt idx="9">
                  <c:v>4</c:v>
                </c:pt>
              </c:numCache>
            </c:numRef>
          </c:val>
        </c:ser>
        <c:ser>
          <c:idx val="3"/>
          <c:order val="3"/>
          <c:tx>
            <c:strRef>
              <c:f>Sheet1!$E$5</c:f>
              <c:strCache>
                <c:ptCount val="1"/>
                <c:pt idx="0">
                  <c:v>system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Sheet1!$A$6:$A$15</c:f>
              <c:strCache>
                <c:ptCount val="10"/>
                <c:pt idx="0">
                  <c:v>CCTV</c:v>
                </c:pt>
                <c:pt idx="1">
                  <c:v>ENGINEERING</c:v>
                </c:pt>
                <c:pt idx="2">
                  <c:v>MACHINING CENTRE</c:v>
                </c:pt>
                <c:pt idx="3">
                  <c:v>LASER</c:v>
                </c:pt>
                <c:pt idx="4">
                  <c:v>WEC JET</c:v>
                </c:pt>
                <c:pt idx="5">
                  <c:v>WEC MACHINING</c:v>
                </c:pt>
                <c:pt idx="6">
                  <c:v>SP.PROJECTS</c:v>
                </c:pt>
                <c:pt idx="7">
                  <c:v>LIVERPOOL</c:v>
                </c:pt>
                <c:pt idx="8">
                  <c:v>SHERBURN</c:v>
                </c:pt>
                <c:pt idx="9">
                  <c:v>QUALITY</c:v>
                </c:pt>
              </c:strCache>
            </c:strRef>
          </c:cat>
          <c:val>
            <c:numRef>
              <c:f>Sheet1!$E$6:$E$15</c:f>
              <c:numCache>
                <c:formatCode>General</c:formatCode>
                <c:ptCount val="10"/>
                <c:pt idx="0">
                  <c:v>5</c:v>
                </c:pt>
                <c:pt idx="1">
                  <c:v>15</c:v>
                </c:pt>
                <c:pt idx="2">
                  <c:v>1</c:v>
                </c:pt>
                <c:pt idx="3">
                  <c:v>16</c:v>
                </c:pt>
                <c:pt idx="4">
                  <c:v>0</c:v>
                </c:pt>
                <c:pt idx="5">
                  <c:v>18</c:v>
                </c:pt>
                <c:pt idx="6">
                  <c:v>6</c:v>
                </c:pt>
                <c:pt idx="7">
                  <c:v>1</c:v>
                </c:pt>
                <c:pt idx="8">
                  <c:v>0</c:v>
                </c:pt>
                <c:pt idx="9">
                  <c:v>100</c:v>
                </c:pt>
              </c:numCache>
            </c:numRef>
          </c:val>
        </c:ser>
        <c:ser>
          <c:idx val="4"/>
          <c:order val="4"/>
          <c:tx>
            <c:strRef>
              <c:f>Sheet1!$F$5</c:f>
              <c:strCache>
                <c:ptCount val="1"/>
                <c:pt idx="0">
                  <c:v>supplier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Sheet1!$A$6:$A$15</c:f>
              <c:strCache>
                <c:ptCount val="10"/>
                <c:pt idx="0">
                  <c:v>CCTV</c:v>
                </c:pt>
                <c:pt idx="1">
                  <c:v>ENGINEERING</c:v>
                </c:pt>
                <c:pt idx="2">
                  <c:v>MACHINING CENTRE</c:v>
                </c:pt>
                <c:pt idx="3">
                  <c:v>LASER</c:v>
                </c:pt>
                <c:pt idx="4">
                  <c:v>WEC JET</c:v>
                </c:pt>
                <c:pt idx="5">
                  <c:v>WEC MACHINING</c:v>
                </c:pt>
                <c:pt idx="6">
                  <c:v>SP.PROJECTS</c:v>
                </c:pt>
                <c:pt idx="7">
                  <c:v>LIVERPOOL</c:v>
                </c:pt>
                <c:pt idx="8">
                  <c:v>SHERBURN</c:v>
                </c:pt>
                <c:pt idx="9">
                  <c:v>QUALITY</c:v>
                </c:pt>
              </c:strCache>
            </c:strRef>
          </c:cat>
          <c:val>
            <c:numRef>
              <c:f>Sheet1!$F$6:$F$15</c:f>
              <c:numCache>
                <c:formatCode>General</c:formatCode>
                <c:ptCount val="10"/>
                <c:pt idx="0">
                  <c:v>18</c:v>
                </c:pt>
                <c:pt idx="1">
                  <c:v>35</c:v>
                </c:pt>
                <c:pt idx="2">
                  <c:v>3</c:v>
                </c:pt>
                <c:pt idx="3">
                  <c:v>52</c:v>
                </c:pt>
                <c:pt idx="4">
                  <c:v>2</c:v>
                </c:pt>
                <c:pt idx="5">
                  <c:v>60</c:v>
                </c:pt>
                <c:pt idx="6">
                  <c:v>15</c:v>
                </c:pt>
                <c:pt idx="7">
                  <c:v>8</c:v>
                </c:pt>
                <c:pt idx="8">
                  <c:v>45</c:v>
                </c:pt>
                <c:pt idx="9">
                  <c:v>2</c:v>
                </c:pt>
              </c:numCache>
            </c:numRef>
          </c:val>
        </c:ser>
        <c:ser>
          <c:idx val="5"/>
          <c:order val="5"/>
          <c:tx>
            <c:strRef>
              <c:f>Sheet1!$G$5</c:f>
              <c:strCache>
                <c:ptCount val="1"/>
                <c:pt idx="0">
                  <c:v>training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Sheet1!$A$6:$A$15</c:f>
              <c:strCache>
                <c:ptCount val="10"/>
                <c:pt idx="0">
                  <c:v>CCTV</c:v>
                </c:pt>
                <c:pt idx="1">
                  <c:v>ENGINEERING</c:v>
                </c:pt>
                <c:pt idx="2">
                  <c:v>MACHINING CENTRE</c:v>
                </c:pt>
                <c:pt idx="3">
                  <c:v>LASER</c:v>
                </c:pt>
                <c:pt idx="4">
                  <c:v>WEC JET</c:v>
                </c:pt>
                <c:pt idx="5">
                  <c:v>WEC MACHINING</c:v>
                </c:pt>
                <c:pt idx="6">
                  <c:v>SP.PROJECTS</c:v>
                </c:pt>
                <c:pt idx="7">
                  <c:v>LIVERPOOL</c:v>
                </c:pt>
                <c:pt idx="8">
                  <c:v>SHERBURN</c:v>
                </c:pt>
                <c:pt idx="9">
                  <c:v>QUALITY</c:v>
                </c:pt>
              </c:strCache>
            </c:strRef>
          </c:cat>
          <c:val>
            <c:numRef>
              <c:f>Sheet1!$G$6:$G$15</c:f>
              <c:numCache>
                <c:formatCode>General</c:formatCode>
                <c:ptCount val="10"/>
                <c:pt idx="0">
                  <c:v>35</c:v>
                </c:pt>
                <c:pt idx="1">
                  <c:v>98</c:v>
                </c:pt>
                <c:pt idx="2">
                  <c:v>34</c:v>
                </c:pt>
                <c:pt idx="3">
                  <c:v>327</c:v>
                </c:pt>
                <c:pt idx="4">
                  <c:v>2</c:v>
                </c:pt>
                <c:pt idx="5">
                  <c:v>125</c:v>
                </c:pt>
                <c:pt idx="6">
                  <c:v>28</c:v>
                </c:pt>
                <c:pt idx="7">
                  <c:v>152</c:v>
                </c:pt>
                <c:pt idx="8">
                  <c:v>7</c:v>
                </c:pt>
                <c:pt idx="9">
                  <c:v>62</c:v>
                </c:pt>
              </c:numCache>
            </c:numRef>
          </c:val>
        </c:ser>
        <c:ser>
          <c:idx val="6"/>
          <c:order val="6"/>
          <c:tx>
            <c:strRef>
              <c:f>Sheet1!$H$5</c:f>
              <c:strCache>
                <c:ptCount val="1"/>
                <c:pt idx="0">
                  <c:v>transport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Sheet1!$A$6:$A$15</c:f>
              <c:strCache>
                <c:ptCount val="10"/>
                <c:pt idx="0">
                  <c:v>CCTV</c:v>
                </c:pt>
                <c:pt idx="1">
                  <c:v>ENGINEERING</c:v>
                </c:pt>
                <c:pt idx="2">
                  <c:v>MACHINING CENTRE</c:v>
                </c:pt>
                <c:pt idx="3">
                  <c:v>LASER</c:v>
                </c:pt>
                <c:pt idx="4">
                  <c:v>WEC JET</c:v>
                </c:pt>
                <c:pt idx="5">
                  <c:v>WEC MACHINING</c:v>
                </c:pt>
                <c:pt idx="6">
                  <c:v>SP.PROJECTS</c:v>
                </c:pt>
                <c:pt idx="7">
                  <c:v>LIVERPOOL</c:v>
                </c:pt>
                <c:pt idx="8">
                  <c:v>SHERBURN</c:v>
                </c:pt>
                <c:pt idx="9">
                  <c:v>QUALITY</c:v>
                </c:pt>
              </c:strCache>
            </c:strRef>
          </c:cat>
          <c:val>
            <c:numRef>
              <c:f>Sheet1!$H$6:$H$15</c:f>
              <c:numCache>
                <c:formatCode>General</c:formatCode>
                <c:ptCount val="10"/>
                <c:pt idx="0">
                  <c:v>2</c:v>
                </c:pt>
                <c:pt idx="1">
                  <c:v>1</c:v>
                </c:pt>
                <c:pt idx="2">
                  <c:v>0</c:v>
                </c:pt>
                <c:pt idx="3">
                  <c:v>5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ser>
          <c:idx val="7"/>
          <c:order val="7"/>
          <c:tx>
            <c:strRef>
              <c:f>Sheet1!$I$5</c:f>
              <c:strCache>
                <c:ptCount val="1"/>
                <c:pt idx="0">
                  <c:v>work conditions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Sheet1!$A$6:$A$15</c:f>
              <c:strCache>
                <c:ptCount val="10"/>
                <c:pt idx="0">
                  <c:v>CCTV</c:v>
                </c:pt>
                <c:pt idx="1">
                  <c:v>ENGINEERING</c:v>
                </c:pt>
                <c:pt idx="2">
                  <c:v>MACHINING CENTRE</c:v>
                </c:pt>
                <c:pt idx="3">
                  <c:v>LASER</c:v>
                </c:pt>
                <c:pt idx="4">
                  <c:v>WEC JET</c:v>
                </c:pt>
                <c:pt idx="5">
                  <c:v>WEC MACHINING</c:v>
                </c:pt>
                <c:pt idx="6">
                  <c:v>SP.PROJECTS</c:v>
                </c:pt>
                <c:pt idx="7">
                  <c:v>LIVERPOOL</c:v>
                </c:pt>
                <c:pt idx="8">
                  <c:v>SHERBURN</c:v>
                </c:pt>
                <c:pt idx="9">
                  <c:v>QUALITY</c:v>
                </c:pt>
              </c:strCache>
            </c:strRef>
          </c:cat>
          <c:val>
            <c:numRef>
              <c:f>Sheet1!$I$6:$I$15</c:f>
              <c:numCache>
                <c:formatCode>General</c:formatCode>
                <c:ptCount val="10"/>
                <c:pt idx="0">
                  <c:v>5</c:v>
                </c:pt>
                <c:pt idx="1">
                  <c:v>1</c:v>
                </c:pt>
                <c:pt idx="2">
                  <c:v>0</c:v>
                </c:pt>
                <c:pt idx="3">
                  <c:v>29</c:v>
                </c:pt>
                <c:pt idx="4">
                  <c:v>0</c:v>
                </c:pt>
                <c:pt idx="5">
                  <c:v>2</c:v>
                </c:pt>
                <c:pt idx="6">
                  <c:v>8</c:v>
                </c:pt>
                <c:pt idx="7">
                  <c:v>2</c:v>
                </c:pt>
                <c:pt idx="8">
                  <c:v>0</c:v>
                </c:pt>
                <c:pt idx="9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72579808"/>
        <c:axId val="472577456"/>
      </c:barChart>
      <c:catAx>
        <c:axId val="472579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2577456"/>
        <c:crosses val="autoZero"/>
        <c:auto val="1"/>
        <c:lblAlgn val="ctr"/>
        <c:lblOffset val="100"/>
        <c:noMultiLvlLbl val="0"/>
      </c:catAx>
      <c:valAx>
        <c:axId val="472577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2579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MAIN ROOT CAUSES 2017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4455475674236374E-2"/>
          <c:y val="0.3680116322841388"/>
          <c:w val="0.95225950017117422"/>
          <c:h val="0.497516625920578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Sheet1!$B$5</c:f>
              <c:strCache>
                <c:ptCount val="1"/>
                <c:pt idx="0">
                  <c:v>equipment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Sheet1!$A$6:$A$15</c:f>
              <c:strCache>
                <c:ptCount val="10"/>
                <c:pt idx="0">
                  <c:v>CCTV</c:v>
                </c:pt>
                <c:pt idx="1">
                  <c:v>ENGINEERING</c:v>
                </c:pt>
                <c:pt idx="2">
                  <c:v>MACHINING CENTRE</c:v>
                </c:pt>
                <c:pt idx="3">
                  <c:v>LASER</c:v>
                </c:pt>
                <c:pt idx="4">
                  <c:v>WEC JET</c:v>
                </c:pt>
                <c:pt idx="5">
                  <c:v>WEC MACHINING</c:v>
                </c:pt>
                <c:pt idx="6">
                  <c:v>SP.PROJECTS</c:v>
                </c:pt>
                <c:pt idx="7">
                  <c:v>LIVERPOOL</c:v>
                </c:pt>
                <c:pt idx="8">
                  <c:v>SHERBURN</c:v>
                </c:pt>
                <c:pt idx="9">
                  <c:v>QUALITY</c:v>
                </c:pt>
              </c:strCache>
            </c:strRef>
          </c:cat>
          <c:val>
            <c:numRef>
              <c:f>Sheet1!$B$6:$B$15</c:f>
              <c:numCache>
                <c:formatCode>General</c:formatCode>
                <c:ptCount val="10"/>
                <c:pt idx="0">
                  <c:v>0</c:v>
                </c:pt>
                <c:pt idx="1">
                  <c:v>2</c:v>
                </c:pt>
                <c:pt idx="2">
                  <c:v>2</c:v>
                </c:pt>
                <c:pt idx="3">
                  <c:v>13</c:v>
                </c:pt>
                <c:pt idx="4">
                  <c:v>1</c:v>
                </c:pt>
                <c:pt idx="5">
                  <c:v>19</c:v>
                </c:pt>
                <c:pt idx="6">
                  <c:v>3</c:v>
                </c:pt>
                <c:pt idx="7">
                  <c:v>5</c:v>
                </c:pt>
                <c:pt idx="8">
                  <c:v>3</c:v>
                </c:pt>
                <c:pt idx="9">
                  <c:v>4</c:v>
                </c:pt>
              </c:numCache>
            </c:numRef>
          </c:val>
        </c:ser>
        <c:ser>
          <c:idx val="1"/>
          <c:order val="1"/>
          <c:tx>
            <c:strRef>
              <c:f>Sheet1!$C$5</c:f>
              <c:strCache>
                <c:ptCount val="1"/>
                <c:pt idx="0">
                  <c:v>lack of coordination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Sheet1!$A$6:$A$15</c:f>
              <c:strCache>
                <c:ptCount val="10"/>
                <c:pt idx="0">
                  <c:v>CCTV</c:v>
                </c:pt>
                <c:pt idx="1">
                  <c:v>ENGINEERING</c:v>
                </c:pt>
                <c:pt idx="2">
                  <c:v>MACHINING CENTRE</c:v>
                </c:pt>
                <c:pt idx="3">
                  <c:v>LASER</c:v>
                </c:pt>
                <c:pt idx="4">
                  <c:v>WEC JET</c:v>
                </c:pt>
                <c:pt idx="5">
                  <c:v>WEC MACHINING</c:v>
                </c:pt>
                <c:pt idx="6">
                  <c:v>SP.PROJECTS</c:v>
                </c:pt>
                <c:pt idx="7">
                  <c:v>LIVERPOOL</c:v>
                </c:pt>
                <c:pt idx="8">
                  <c:v>SHERBURN</c:v>
                </c:pt>
                <c:pt idx="9">
                  <c:v>QUALITY</c:v>
                </c:pt>
              </c:strCache>
            </c:strRef>
          </c:cat>
          <c:val>
            <c:numRef>
              <c:f>Sheet1!$C$6:$C$15</c:f>
              <c:numCache>
                <c:formatCode>General</c:formatCode>
                <c:ptCount val="10"/>
                <c:pt idx="0">
                  <c:v>0</c:v>
                </c:pt>
                <c:pt idx="1">
                  <c:v>2</c:v>
                </c:pt>
                <c:pt idx="2">
                  <c:v>2</c:v>
                </c:pt>
                <c:pt idx="3">
                  <c:v>13</c:v>
                </c:pt>
                <c:pt idx="4">
                  <c:v>1</c:v>
                </c:pt>
                <c:pt idx="5">
                  <c:v>19</c:v>
                </c:pt>
                <c:pt idx="6">
                  <c:v>3</c:v>
                </c:pt>
                <c:pt idx="7">
                  <c:v>5</c:v>
                </c:pt>
                <c:pt idx="8">
                  <c:v>3</c:v>
                </c:pt>
                <c:pt idx="9">
                  <c:v>4</c:v>
                </c:pt>
              </c:numCache>
            </c:numRef>
          </c:val>
        </c:ser>
        <c:ser>
          <c:idx val="2"/>
          <c:order val="2"/>
          <c:tx>
            <c:strRef>
              <c:f>Sheet1!$D$5</c:f>
              <c:strCache>
                <c:ptCount val="1"/>
                <c:pt idx="0">
                  <c:v>lack of care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Sheet1!$A$6:$A$15</c:f>
              <c:strCache>
                <c:ptCount val="10"/>
                <c:pt idx="0">
                  <c:v>CCTV</c:v>
                </c:pt>
                <c:pt idx="1">
                  <c:v>ENGINEERING</c:v>
                </c:pt>
                <c:pt idx="2">
                  <c:v>MACHINING CENTRE</c:v>
                </c:pt>
                <c:pt idx="3">
                  <c:v>LASER</c:v>
                </c:pt>
                <c:pt idx="4">
                  <c:v>WEC JET</c:v>
                </c:pt>
                <c:pt idx="5">
                  <c:v>WEC MACHINING</c:v>
                </c:pt>
                <c:pt idx="6">
                  <c:v>SP.PROJECTS</c:v>
                </c:pt>
                <c:pt idx="7">
                  <c:v>LIVERPOOL</c:v>
                </c:pt>
                <c:pt idx="8">
                  <c:v>SHERBURN</c:v>
                </c:pt>
                <c:pt idx="9">
                  <c:v>QUALITY</c:v>
                </c:pt>
              </c:strCache>
            </c:strRef>
          </c:cat>
          <c:val>
            <c:numRef>
              <c:f>Sheet1!$D$6:$D$15</c:f>
              <c:numCache>
                <c:formatCode>General</c:formatCode>
                <c:ptCount val="10"/>
                <c:pt idx="0">
                  <c:v>2</c:v>
                </c:pt>
                <c:pt idx="1">
                  <c:v>6</c:v>
                </c:pt>
                <c:pt idx="2">
                  <c:v>2</c:v>
                </c:pt>
                <c:pt idx="3">
                  <c:v>2</c:v>
                </c:pt>
                <c:pt idx="4">
                  <c:v>0</c:v>
                </c:pt>
                <c:pt idx="5">
                  <c:v>5</c:v>
                </c:pt>
                <c:pt idx="6">
                  <c:v>8</c:v>
                </c:pt>
                <c:pt idx="7">
                  <c:v>10</c:v>
                </c:pt>
                <c:pt idx="8">
                  <c:v>1</c:v>
                </c:pt>
                <c:pt idx="9">
                  <c:v>4</c:v>
                </c:pt>
              </c:numCache>
            </c:numRef>
          </c:val>
        </c:ser>
        <c:ser>
          <c:idx val="3"/>
          <c:order val="3"/>
          <c:tx>
            <c:strRef>
              <c:f>Sheet1!$E$5</c:f>
              <c:strCache>
                <c:ptCount val="1"/>
                <c:pt idx="0">
                  <c:v>lack of communication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Sheet1!$A$6:$A$15</c:f>
              <c:strCache>
                <c:ptCount val="10"/>
                <c:pt idx="0">
                  <c:v>CCTV</c:v>
                </c:pt>
                <c:pt idx="1">
                  <c:v>ENGINEERING</c:v>
                </c:pt>
                <c:pt idx="2">
                  <c:v>MACHINING CENTRE</c:v>
                </c:pt>
                <c:pt idx="3">
                  <c:v>LASER</c:v>
                </c:pt>
                <c:pt idx="4">
                  <c:v>WEC JET</c:v>
                </c:pt>
                <c:pt idx="5">
                  <c:v>WEC MACHINING</c:v>
                </c:pt>
                <c:pt idx="6">
                  <c:v>SP.PROJECTS</c:v>
                </c:pt>
                <c:pt idx="7">
                  <c:v>LIVERPOOL</c:v>
                </c:pt>
                <c:pt idx="8">
                  <c:v>SHERBURN</c:v>
                </c:pt>
                <c:pt idx="9">
                  <c:v>QUALITY</c:v>
                </c:pt>
              </c:strCache>
            </c:strRef>
          </c:cat>
          <c:val>
            <c:numRef>
              <c:f>Sheet1!$E$6:$E$15</c:f>
              <c:numCache>
                <c:formatCode>General</c:formatCode>
                <c:ptCount val="10"/>
                <c:pt idx="0">
                  <c:v>5</c:v>
                </c:pt>
                <c:pt idx="1">
                  <c:v>50</c:v>
                </c:pt>
                <c:pt idx="2">
                  <c:v>1</c:v>
                </c:pt>
                <c:pt idx="3">
                  <c:v>20</c:v>
                </c:pt>
                <c:pt idx="4">
                  <c:v>0</c:v>
                </c:pt>
                <c:pt idx="5">
                  <c:v>70</c:v>
                </c:pt>
                <c:pt idx="6">
                  <c:v>6</c:v>
                </c:pt>
                <c:pt idx="7">
                  <c:v>1</c:v>
                </c:pt>
                <c:pt idx="8">
                  <c:v>0</c:v>
                </c:pt>
                <c:pt idx="9">
                  <c:v>100</c:v>
                </c:pt>
              </c:numCache>
            </c:numRef>
          </c:val>
        </c:ser>
        <c:ser>
          <c:idx val="4"/>
          <c:order val="4"/>
          <c:tx>
            <c:strRef>
              <c:f>Sheet1!$F$5</c:f>
              <c:strCache>
                <c:ptCount val="1"/>
                <c:pt idx="0">
                  <c:v>supplier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Sheet1!$A$6:$A$15</c:f>
              <c:strCache>
                <c:ptCount val="10"/>
                <c:pt idx="0">
                  <c:v>CCTV</c:v>
                </c:pt>
                <c:pt idx="1">
                  <c:v>ENGINEERING</c:v>
                </c:pt>
                <c:pt idx="2">
                  <c:v>MACHINING CENTRE</c:v>
                </c:pt>
                <c:pt idx="3">
                  <c:v>LASER</c:v>
                </c:pt>
                <c:pt idx="4">
                  <c:v>WEC JET</c:v>
                </c:pt>
                <c:pt idx="5">
                  <c:v>WEC MACHINING</c:v>
                </c:pt>
                <c:pt idx="6">
                  <c:v>SP.PROJECTS</c:v>
                </c:pt>
                <c:pt idx="7">
                  <c:v>LIVERPOOL</c:v>
                </c:pt>
                <c:pt idx="8">
                  <c:v>SHERBURN</c:v>
                </c:pt>
                <c:pt idx="9">
                  <c:v>QUALITY</c:v>
                </c:pt>
              </c:strCache>
            </c:strRef>
          </c:cat>
          <c:val>
            <c:numRef>
              <c:f>Sheet1!$F$6:$F$15</c:f>
              <c:numCache>
                <c:formatCode>General</c:formatCode>
                <c:ptCount val="10"/>
                <c:pt idx="0">
                  <c:v>18</c:v>
                </c:pt>
                <c:pt idx="1">
                  <c:v>20</c:v>
                </c:pt>
                <c:pt idx="2">
                  <c:v>3</c:v>
                </c:pt>
                <c:pt idx="3">
                  <c:v>52</c:v>
                </c:pt>
                <c:pt idx="4">
                  <c:v>2</c:v>
                </c:pt>
                <c:pt idx="5">
                  <c:v>60</c:v>
                </c:pt>
                <c:pt idx="6">
                  <c:v>15</c:v>
                </c:pt>
                <c:pt idx="7">
                  <c:v>8</c:v>
                </c:pt>
                <c:pt idx="8">
                  <c:v>45</c:v>
                </c:pt>
                <c:pt idx="9">
                  <c:v>2</c:v>
                </c:pt>
              </c:numCache>
            </c:numRef>
          </c:val>
        </c:ser>
        <c:ser>
          <c:idx val="5"/>
          <c:order val="5"/>
          <c:tx>
            <c:strRef>
              <c:f>Sheet1!$G$5</c:f>
              <c:strCache>
                <c:ptCount val="1"/>
                <c:pt idx="0">
                  <c:v>training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Sheet1!$A$6:$A$15</c:f>
              <c:strCache>
                <c:ptCount val="10"/>
                <c:pt idx="0">
                  <c:v>CCTV</c:v>
                </c:pt>
                <c:pt idx="1">
                  <c:v>ENGINEERING</c:v>
                </c:pt>
                <c:pt idx="2">
                  <c:v>MACHINING CENTRE</c:v>
                </c:pt>
                <c:pt idx="3">
                  <c:v>LASER</c:v>
                </c:pt>
                <c:pt idx="4">
                  <c:v>WEC JET</c:v>
                </c:pt>
                <c:pt idx="5">
                  <c:v>WEC MACHINING</c:v>
                </c:pt>
                <c:pt idx="6">
                  <c:v>SP.PROJECTS</c:v>
                </c:pt>
                <c:pt idx="7">
                  <c:v>LIVERPOOL</c:v>
                </c:pt>
                <c:pt idx="8">
                  <c:v>SHERBURN</c:v>
                </c:pt>
                <c:pt idx="9">
                  <c:v>QUALITY</c:v>
                </c:pt>
              </c:strCache>
            </c:strRef>
          </c:cat>
          <c:val>
            <c:numRef>
              <c:f>Sheet1!$G$6:$G$15</c:f>
              <c:numCache>
                <c:formatCode>General</c:formatCode>
                <c:ptCount val="10"/>
                <c:pt idx="0">
                  <c:v>35</c:v>
                </c:pt>
                <c:pt idx="1">
                  <c:v>98</c:v>
                </c:pt>
                <c:pt idx="2">
                  <c:v>34</c:v>
                </c:pt>
                <c:pt idx="3">
                  <c:v>50</c:v>
                </c:pt>
                <c:pt idx="4">
                  <c:v>2</c:v>
                </c:pt>
                <c:pt idx="5">
                  <c:v>125</c:v>
                </c:pt>
                <c:pt idx="6">
                  <c:v>45</c:v>
                </c:pt>
                <c:pt idx="7">
                  <c:v>150</c:v>
                </c:pt>
                <c:pt idx="8">
                  <c:v>7</c:v>
                </c:pt>
                <c:pt idx="9">
                  <c:v>62</c:v>
                </c:pt>
              </c:numCache>
            </c:numRef>
          </c:val>
        </c:ser>
        <c:ser>
          <c:idx val="6"/>
          <c:order val="6"/>
          <c:tx>
            <c:strRef>
              <c:f>Sheet1!$H$5</c:f>
              <c:strCache>
                <c:ptCount val="1"/>
                <c:pt idx="0">
                  <c:v>transport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Sheet1!$A$6:$A$15</c:f>
              <c:strCache>
                <c:ptCount val="10"/>
                <c:pt idx="0">
                  <c:v>CCTV</c:v>
                </c:pt>
                <c:pt idx="1">
                  <c:v>ENGINEERING</c:v>
                </c:pt>
                <c:pt idx="2">
                  <c:v>MACHINING CENTRE</c:v>
                </c:pt>
                <c:pt idx="3">
                  <c:v>LASER</c:v>
                </c:pt>
                <c:pt idx="4">
                  <c:v>WEC JET</c:v>
                </c:pt>
                <c:pt idx="5">
                  <c:v>WEC MACHINING</c:v>
                </c:pt>
                <c:pt idx="6">
                  <c:v>SP.PROJECTS</c:v>
                </c:pt>
                <c:pt idx="7">
                  <c:v>LIVERPOOL</c:v>
                </c:pt>
                <c:pt idx="8">
                  <c:v>SHERBURN</c:v>
                </c:pt>
                <c:pt idx="9">
                  <c:v>QUALITY</c:v>
                </c:pt>
              </c:strCache>
            </c:strRef>
          </c:cat>
          <c:val>
            <c:numRef>
              <c:f>Sheet1!$H$6:$H$15</c:f>
              <c:numCache>
                <c:formatCode>General</c:formatCode>
                <c:ptCount val="10"/>
                <c:pt idx="0">
                  <c:v>2</c:v>
                </c:pt>
                <c:pt idx="1">
                  <c:v>1</c:v>
                </c:pt>
                <c:pt idx="2">
                  <c:v>0</c:v>
                </c:pt>
                <c:pt idx="3">
                  <c:v>5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ser>
          <c:idx val="7"/>
          <c:order val="7"/>
          <c:tx>
            <c:strRef>
              <c:f>Sheet1!$I$5</c:f>
              <c:strCache>
                <c:ptCount val="1"/>
                <c:pt idx="0">
                  <c:v>work conditions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Sheet1!$A$6:$A$15</c:f>
              <c:strCache>
                <c:ptCount val="10"/>
                <c:pt idx="0">
                  <c:v>CCTV</c:v>
                </c:pt>
                <c:pt idx="1">
                  <c:v>ENGINEERING</c:v>
                </c:pt>
                <c:pt idx="2">
                  <c:v>MACHINING CENTRE</c:v>
                </c:pt>
                <c:pt idx="3">
                  <c:v>LASER</c:v>
                </c:pt>
                <c:pt idx="4">
                  <c:v>WEC JET</c:v>
                </c:pt>
                <c:pt idx="5">
                  <c:v>WEC MACHINING</c:v>
                </c:pt>
                <c:pt idx="6">
                  <c:v>SP.PROJECTS</c:v>
                </c:pt>
                <c:pt idx="7">
                  <c:v>LIVERPOOL</c:v>
                </c:pt>
                <c:pt idx="8">
                  <c:v>SHERBURN</c:v>
                </c:pt>
                <c:pt idx="9">
                  <c:v>QUALITY</c:v>
                </c:pt>
              </c:strCache>
            </c:strRef>
          </c:cat>
          <c:val>
            <c:numRef>
              <c:f>Sheet1!$I$6:$I$15</c:f>
              <c:numCache>
                <c:formatCode>General</c:formatCode>
                <c:ptCount val="10"/>
                <c:pt idx="0">
                  <c:v>5</c:v>
                </c:pt>
                <c:pt idx="1">
                  <c:v>1</c:v>
                </c:pt>
                <c:pt idx="2">
                  <c:v>5</c:v>
                </c:pt>
                <c:pt idx="3">
                  <c:v>10</c:v>
                </c:pt>
                <c:pt idx="4">
                  <c:v>0</c:v>
                </c:pt>
                <c:pt idx="5">
                  <c:v>2</c:v>
                </c:pt>
                <c:pt idx="6">
                  <c:v>8</c:v>
                </c:pt>
                <c:pt idx="7">
                  <c:v>2</c:v>
                </c:pt>
                <c:pt idx="8">
                  <c:v>0</c:v>
                </c:pt>
                <c:pt idx="9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72577064"/>
        <c:axId val="472575888"/>
      </c:barChart>
      <c:catAx>
        <c:axId val="472577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2575888"/>
        <c:crosses val="autoZero"/>
        <c:auto val="1"/>
        <c:lblAlgn val="ctr"/>
        <c:lblOffset val="100"/>
        <c:noMultiLvlLbl val="0"/>
      </c:catAx>
      <c:valAx>
        <c:axId val="472575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2577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690916647467259"/>
          <c:y val="4.6116384984587207E-2"/>
          <c:w val="0.59609344012721299"/>
          <c:h val="0.45563846575252859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Sheet1!$B$4:$B$21</c:f>
              <c:strCache>
                <c:ptCount val="16"/>
                <c:pt idx="0">
                  <c:v>WEC MACHINING</c:v>
                </c:pt>
                <c:pt idx="1">
                  <c:v>CCTV</c:v>
                </c:pt>
                <c:pt idx="2">
                  <c:v>PAINT SHOP</c:v>
                </c:pt>
                <c:pt idx="3">
                  <c:v>SP.PROJECTS</c:v>
                </c:pt>
                <c:pt idx="4">
                  <c:v>LASER</c:v>
                </c:pt>
                <c:pt idx="5">
                  <c:v>POWDER COATING PLANT( LASER)</c:v>
                </c:pt>
                <c:pt idx="6">
                  <c:v>ENGINEERING</c:v>
                </c:pt>
                <c:pt idx="7">
                  <c:v>MACHINING CENTRE</c:v>
                </c:pt>
                <c:pt idx="8">
                  <c:v>CENTRAL FUNCTIONS</c:v>
                </c:pt>
                <c:pt idx="9">
                  <c:v>WEC RAIL</c:v>
                </c:pt>
                <c:pt idx="10">
                  <c:v>SHERBURN</c:v>
                </c:pt>
                <c:pt idx="11">
                  <c:v>HTA</c:v>
                </c:pt>
                <c:pt idx="12">
                  <c:v>WEC JET</c:v>
                </c:pt>
                <c:pt idx="13">
                  <c:v>LIVERPOOL( 5750)</c:v>
                </c:pt>
                <c:pt idx="14">
                  <c:v>TRAINING ACADEMY</c:v>
                </c:pt>
                <c:pt idx="15">
                  <c:v>target</c:v>
                </c:pt>
              </c:strCache>
            </c:strRef>
          </c:cat>
          <c:val>
            <c:numRef>
              <c:f>Sheet1!$C$4:$C$21</c:f>
            </c:numRef>
          </c:val>
        </c:ser>
        <c:ser>
          <c:idx val="1"/>
          <c:order val="1"/>
          <c:invertIfNegative val="0"/>
          <c:cat>
            <c:strRef>
              <c:f>Sheet1!$B$4:$B$21</c:f>
              <c:strCache>
                <c:ptCount val="16"/>
                <c:pt idx="0">
                  <c:v>WEC MACHINING</c:v>
                </c:pt>
                <c:pt idx="1">
                  <c:v>CCTV</c:v>
                </c:pt>
                <c:pt idx="2">
                  <c:v>PAINT SHOP</c:v>
                </c:pt>
                <c:pt idx="3">
                  <c:v>SP.PROJECTS</c:v>
                </c:pt>
                <c:pt idx="4">
                  <c:v>LASER</c:v>
                </c:pt>
                <c:pt idx="5">
                  <c:v>POWDER COATING PLANT( LASER)</c:v>
                </c:pt>
                <c:pt idx="6">
                  <c:v>ENGINEERING</c:v>
                </c:pt>
                <c:pt idx="7">
                  <c:v>MACHINING CENTRE</c:v>
                </c:pt>
                <c:pt idx="8">
                  <c:v>CENTRAL FUNCTIONS</c:v>
                </c:pt>
                <c:pt idx="9">
                  <c:v>WEC RAIL</c:v>
                </c:pt>
                <c:pt idx="10">
                  <c:v>SHERBURN</c:v>
                </c:pt>
                <c:pt idx="11">
                  <c:v>HTA</c:v>
                </c:pt>
                <c:pt idx="12">
                  <c:v>WEC JET</c:v>
                </c:pt>
                <c:pt idx="13">
                  <c:v>LIVERPOOL( 5750)</c:v>
                </c:pt>
                <c:pt idx="14">
                  <c:v>TRAINING ACADEMY</c:v>
                </c:pt>
                <c:pt idx="15">
                  <c:v>target</c:v>
                </c:pt>
              </c:strCache>
            </c:strRef>
          </c:cat>
          <c:val>
            <c:numRef>
              <c:f>Sheet1!$D$4:$D$21</c:f>
            </c:numRef>
          </c:val>
        </c:ser>
        <c:ser>
          <c:idx val="2"/>
          <c:order val="2"/>
          <c:invertIfNegative val="0"/>
          <c:cat>
            <c:strRef>
              <c:f>Sheet1!$B$4:$B$21</c:f>
              <c:strCache>
                <c:ptCount val="16"/>
                <c:pt idx="0">
                  <c:v>WEC MACHINING</c:v>
                </c:pt>
                <c:pt idx="1">
                  <c:v>CCTV</c:v>
                </c:pt>
                <c:pt idx="2">
                  <c:v>PAINT SHOP</c:v>
                </c:pt>
                <c:pt idx="3">
                  <c:v>SP.PROJECTS</c:v>
                </c:pt>
                <c:pt idx="4">
                  <c:v>LASER</c:v>
                </c:pt>
                <c:pt idx="5">
                  <c:v>POWDER COATING PLANT( LASER)</c:v>
                </c:pt>
                <c:pt idx="6">
                  <c:v>ENGINEERING</c:v>
                </c:pt>
                <c:pt idx="7">
                  <c:v>MACHINING CENTRE</c:v>
                </c:pt>
                <c:pt idx="8">
                  <c:v>CENTRAL FUNCTIONS</c:v>
                </c:pt>
                <c:pt idx="9">
                  <c:v>WEC RAIL</c:v>
                </c:pt>
                <c:pt idx="10">
                  <c:v>SHERBURN</c:v>
                </c:pt>
                <c:pt idx="11">
                  <c:v>HTA</c:v>
                </c:pt>
                <c:pt idx="12">
                  <c:v>WEC JET</c:v>
                </c:pt>
                <c:pt idx="13">
                  <c:v>LIVERPOOL( 5750)</c:v>
                </c:pt>
                <c:pt idx="14">
                  <c:v>TRAINING ACADEMY</c:v>
                </c:pt>
                <c:pt idx="15">
                  <c:v>target</c:v>
                </c:pt>
              </c:strCache>
            </c:strRef>
          </c:cat>
          <c:val>
            <c:numRef>
              <c:f>Sheet1!$E$4:$E$21</c:f>
            </c:numRef>
          </c:val>
        </c:ser>
        <c:ser>
          <c:idx val="3"/>
          <c:order val="3"/>
          <c:tx>
            <c:v>initial 2016</c:v>
          </c:tx>
          <c:invertIfNegative val="0"/>
          <c:cat>
            <c:strRef>
              <c:f>Sheet1!$B$4:$B$21</c:f>
              <c:strCache>
                <c:ptCount val="16"/>
                <c:pt idx="0">
                  <c:v>WEC MACHINING</c:v>
                </c:pt>
                <c:pt idx="1">
                  <c:v>CCTV</c:v>
                </c:pt>
                <c:pt idx="2">
                  <c:v>PAINT SHOP</c:v>
                </c:pt>
                <c:pt idx="3">
                  <c:v>SP.PROJECTS</c:v>
                </c:pt>
                <c:pt idx="4">
                  <c:v>LASER</c:v>
                </c:pt>
                <c:pt idx="5">
                  <c:v>POWDER COATING PLANT( LASER)</c:v>
                </c:pt>
                <c:pt idx="6">
                  <c:v>ENGINEERING</c:v>
                </c:pt>
                <c:pt idx="7">
                  <c:v>MACHINING CENTRE</c:v>
                </c:pt>
                <c:pt idx="8">
                  <c:v>CENTRAL FUNCTIONS</c:v>
                </c:pt>
                <c:pt idx="9">
                  <c:v>WEC RAIL</c:v>
                </c:pt>
                <c:pt idx="10">
                  <c:v>SHERBURN</c:v>
                </c:pt>
                <c:pt idx="11">
                  <c:v>HTA</c:v>
                </c:pt>
                <c:pt idx="12">
                  <c:v>WEC JET</c:v>
                </c:pt>
                <c:pt idx="13">
                  <c:v>LIVERPOOL( 5750)</c:v>
                </c:pt>
                <c:pt idx="14">
                  <c:v>TRAINING ACADEMY</c:v>
                </c:pt>
                <c:pt idx="15">
                  <c:v>target</c:v>
                </c:pt>
              </c:strCache>
            </c:strRef>
          </c:cat>
          <c:val>
            <c:numRef>
              <c:f>Sheet1!$F$4:$F$21</c:f>
              <c:numCache>
                <c:formatCode>General</c:formatCode>
                <c:ptCount val="16"/>
                <c:pt idx="0">
                  <c:v>70.900000000000006</c:v>
                </c:pt>
                <c:pt idx="1">
                  <c:v>86.71</c:v>
                </c:pt>
                <c:pt idx="3">
                  <c:v>73.84</c:v>
                </c:pt>
                <c:pt idx="4">
                  <c:v>0</c:v>
                </c:pt>
                <c:pt idx="6">
                  <c:v>83.76</c:v>
                </c:pt>
                <c:pt idx="7">
                  <c:v>80.739999999999995</c:v>
                </c:pt>
                <c:pt idx="8">
                  <c:v>70.56</c:v>
                </c:pt>
                <c:pt idx="9">
                  <c:v>77</c:v>
                </c:pt>
                <c:pt idx="10">
                  <c:v>82.56</c:v>
                </c:pt>
                <c:pt idx="12">
                  <c:v>72.709999999999994</c:v>
                </c:pt>
                <c:pt idx="13">
                  <c:v>83.73</c:v>
                </c:pt>
                <c:pt idx="15">
                  <c:v>100</c:v>
                </c:pt>
              </c:numCache>
            </c:numRef>
          </c:val>
        </c:ser>
        <c:ser>
          <c:idx val="4"/>
          <c:order val="4"/>
          <c:invertIfNegative val="0"/>
          <c:cat>
            <c:strRef>
              <c:f>Sheet1!$B$4:$B$21</c:f>
              <c:strCache>
                <c:ptCount val="16"/>
                <c:pt idx="0">
                  <c:v>WEC MACHINING</c:v>
                </c:pt>
                <c:pt idx="1">
                  <c:v>CCTV</c:v>
                </c:pt>
                <c:pt idx="2">
                  <c:v>PAINT SHOP</c:v>
                </c:pt>
                <c:pt idx="3">
                  <c:v>SP.PROJECTS</c:v>
                </c:pt>
                <c:pt idx="4">
                  <c:v>LASER</c:v>
                </c:pt>
                <c:pt idx="5">
                  <c:v>POWDER COATING PLANT( LASER)</c:v>
                </c:pt>
                <c:pt idx="6">
                  <c:v>ENGINEERING</c:v>
                </c:pt>
                <c:pt idx="7">
                  <c:v>MACHINING CENTRE</c:v>
                </c:pt>
                <c:pt idx="8">
                  <c:v>CENTRAL FUNCTIONS</c:v>
                </c:pt>
                <c:pt idx="9">
                  <c:v>WEC RAIL</c:v>
                </c:pt>
                <c:pt idx="10">
                  <c:v>SHERBURN</c:v>
                </c:pt>
                <c:pt idx="11">
                  <c:v>HTA</c:v>
                </c:pt>
                <c:pt idx="12">
                  <c:v>WEC JET</c:v>
                </c:pt>
                <c:pt idx="13">
                  <c:v>LIVERPOOL( 5750)</c:v>
                </c:pt>
                <c:pt idx="14">
                  <c:v>TRAINING ACADEMY</c:v>
                </c:pt>
                <c:pt idx="15">
                  <c:v>target</c:v>
                </c:pt>
              </c:strCache>
            </c:strRef>
          </c:cat>
          <c:val>
            <c:numRef>
              <c:f>Sheet1!$G$4:$G$21</c:f>
            </c:numRef>
          </c:val>
        </c:ser>
        <c:ser>
          <c:idx val="5"/>
          <c:order val="5"/>
          <c:tx>
            <c:v>follow-up 2016</c:v>
          </c:tx>
          <c:invertIfNegative val="0"/>
          <c:cat>
            <c:strRef>
              <c:f>Sheet1!$B$4:$B$21</c:f>
              <c:strCache>
                <c:ptCount val="16"/>
                <c:pt idx="0">
                  <c:v>WEC MACHINING</c:v>
                </c:pt>
                <c:pt idx="1">
                  <c:v>CCTV</c:v>
                </c:pt>
                <c:pt idx="2">
                  <c:v>PAINT SHOP</c:v>
                </c:pt>
                <c:pt idx="3">
                  <c:v>SP.PROJECTS</c:v>
                </c:pt>
                <c:pt idx="4">
                  <c:v>LASER</c:v>
                </c:pt>
                <c:pt idx="5">
                  <c:v>POWDER COATING PLANT( LASER)</c:v>
                </c:pt>
                <c:pt idx="6">
                  <c:v>ENGINEERING</c:v>
                </c:pt>
                <c:pt idx="7">
                  <c:v>MACHINING CENTRE</c:v>
                </c:pt>
                <c:pt idx="8">
                  <c:v>CENTRAL FUNCTIONS</c:v>
                </c:pt>
                <c:pt idx="9">
                  <c:v>WEC RAIL</c:v>
                </c:pt>
                <c:pt idx="10">
                  <c:v>SHERBURN</c:v>
                </c:pt>
                <c:pt idx="11">
                  <c:v>HTA</c:v>
                </c:pt>
                <c:pt idx="12">
                  <c:v>WEC JET</c:v>
                </c:pt>
                <c:pt idx="13">
                  <c:v>LIVERPOOL( 5750)</c:v>
                </c:pt>
                <c:pt idx="14">
                  <c:v>TRAINING ACADEMY</c:v>
                </c:pt>
                <c:pt idx="15">
                  <c:v>target</c:v>
                </c:pt>
              </c:strCache>
            </c:strRef>
          </c:cat>
          <c:val>
            <c:numRef>
              <c:f>Sheet1!$H$4:$H$21</c:f>
              <c:numCache>
                <c:formatCode>General</c:formatCode>
                <c:ptCount val="16"/>
                <c:pt idx="0">
                  <c:v>77.05</c:v>
                </c:pt>
                <c:pt idx="1">
                  <c:v>90.91</c:v>
                </c:pt>
                <c:pt idx="2">
                  <c:v>0</c:v>
                </c:pt>
                <c:pt idx="3">
                  <c:v>72.959999999999994</c:v>
                </c:pt>
                <c:pt idx="4">
                  <c:v>88.31</c:v>
                </c:pt>
                <c:pt idx="5">
                  <c:v>0</c:v>
                </c:pt>
                <c:pt idx="6">
                  <c:v>83.52</c:v>
                </c:pt>
                <c:pt idx="7">
                  <c:v>88.3</c:v>
                </c:pt>
                <c:pt idx="10">
                  <c:v>71.86</c:v>
                </c:pt>
                <c:pt idx="11">
                  <c:v>83.73</c:v>
                </c:pt>
                <c:pt idx="12">
                  <c:v>77.959999999999994</c:v>
                </c:pt>
                <c:pt idx="13">
                  <c:v>81.64</c:v>
                </c:pt>
                <c:pt idx="14">
                  <c:v>80</c:v>
                </c:pt>
                <c:pt idx="15">
                  <c:v>100</c:v>
                </c:pt>
              </c:numCache>
            </c:numRef>
          </c:val>
        </c:ser>
        <c:ser>
          <c:idx val="6"/>
          <c:order val="6"/>
          <c:tx>
            <c:v>initial 2017</c:v>
          </c:tx>
          <c:invertIfNegative val="0"/>
          <c:cat>
            <c:strRef>
              <c:f>Sheet1!$B$4:$B$21</c:f>
              <c:strCache>
                <c:ptCount val="16"/>
                <c:pt idx="0">
                  <c:v>WEC MACHINING</c:v>
                </c:pt>
                <c:pt idx="1">
                  <c:v>CCTV</c:v>
                </c:pt>
                <c:pt idx="2">
                  <c:v>PAINT SHOP</c:v>
                </c:pt>
                <c:pt idx="3">
                  <c:v>SP.PROJECTS</c:v>
                </c:pt>
                <c:pt idx="4">
                  <c:v>LASER</c:v>
                </c:pt>
                <c:pt idx="5">
                  <c:v>POWDER COATING PLANT( LASER)</c:v>
                </c:pt>
                <c:pt idx="6">
                  <c:v>ENGINEERING</c:v>
                </c:pt>
                <c:pt idx="7">
                  <c:v>MACHINING CENTRE</c:v>
                </c:pt>
                <c:pt idx="8">
                  <c:v>CENTRAL FUNCTIONS</c:v>
                </c:pt>
                <c:pt idx="9">
                  <c:v>WEC RAIL</c:v>
                </c:pt>
                <c:pt idx="10">
                  <c:v>SHERBURN</c:v>
                </c:pt>
                <c:pt idx="11">
                  <c:v>HTA</c:v>
                </c:pt>
                <c:pt idx="12">
                  <c:v>WEC JET</c:v>
                </c:pt>
                <c:pt idx="13">
                  <c:v>LIVERPOOL( 5750)</c:v>
                </c:pt>
                <c:pt idx="14">
                  <c:v>TRAINING ACADEMY</c:v>
                </c:pt>
                <c:pt idx="15">
                  <c:v>target</c:v>
                </c:pt>
              </c:strCache>
            </c:strRef>
          </c:cat>
          <c:val>
            <c:numRef>
              <c:f>Sheet1!$I$4:$I$21</c:f>
              <c:numCache>
                <c:formatCode>General</c:formatCode>
                <c:ptCount val="16"/>
                <c:pt idx="0">
                  <c:v>73.72</c:v>
                </c:pt>
                <c:pt idx="1">
                  <c:v>88.35</c:v>
                </c:pt>
                <c:pt idx="3">
                  <c:v>74.81</c:v>
                </c:pt>
                <c:pt idx="4">
                  <c:v>77.53</c:v>
                </c:pt>
                <c:pt idx="6">
                  <c:v>81.819999999999993</c:v>
                </c:pt>
                <c:pt idx="7">
                  <c:v>82.62</c:v>
                </c:pt>
                <c:pt idx="8">
                  <c:v>85.22</c:v>
                </c:pt>
                <c:pt idx="9">
                  <c:v>88</c:v>
                </c:pt>
                <c:pt idx="10">
                  <c:v>50.47</c:v>
                </c:pt>
                <c:pt idx="11">
                  <c:v>89.79</c:v>
                </c:pt>
                <c:pt idx="12">
                  <c:v>87.08</c:v>
                </c:pt>
                <c:pt idx="13">
                  <c:v>81.900000000000006</c:v>
                </c:pt>
                <c:pt idx="15">
                  <c:v>100</c:v>
                </c:pt>
              </c:numCache>
            </c:numRef>
          </c:val>
        </c:ser>
        <c:ser>
          <c:idx val="7"/>
          <c:order val="7"/>
          <c:tx>
            <c:v>follow-up 2017</c:v>
          </c:tx>
          <c:invertIfNegative val="0"/>
          <c:cat>
            <c:strRef>
              <c:f>Sheet1!$B$4:$B$21</c:f>
              <c:strCache>
                <c:ptCount val="16"/>
                <c:pt idx="0">
                  <c:v>WEC MACHINING</c:v>
                </c:pt>
                <c:pt idx="1">
                  <c:v>CCTV</c:v>
                </c:pt>
                <c:pt idx="2">
                  <c:v>PAINT SHOP</c:v>
                </c:pt>
                <c:pt idx="3">
                  <c:v>SP.PROJECTS</c:v>
                </c:pt>
                <c:pt idx="4">
                  <c:v>LASER</c:v>
                </c:pt>
                <c:pt idx="5">
                  <c:v>POWDER COATING PLANT( LASER)</c:v>
                </c:pt>
                <c:pt idx="6">
                  <c:v>ENGINEERING</c:v>
                </c:pt>
                <c:pt idx="7">
                  <c:v>MACHINING CENTRE</c:v>
                </c:pt>
                <c:pt idx="8">
                  <c:v>CENTRAL FUNCTIONS</c:v>
                </c:pt>
                <c:pt idx="9">
                  <c:v>WEC RAIL</c:v>
                </c:pt>
                <c:pt idx="10">
                  <c:v>SHERBURN</c:v>
                </c:pt>
                <c:pt idx="11">
                  <c:v>HTA</c:v>
                </c:pt>
                <c:pt idx="12">
                  <c:v>WEC JET</c:v>
                </c:pt>
                <c:pt idx="13">
                  <c:v>LIVERPOOL( 5750)</c:v>
                </c:pt>
                <c:pt idx="14">
                  <c:v>TRAINING ACADEMY</c:v>
                </c:pt>
                <c:pt idx="15">
                  <c:v>target</c:v>
                </c:pt>
              </c:strCache>
            </c:strRef>
          </c:cat>
          <c:val>
            <c:numRef>
              <c:f>Sheet1!$J$4:$J$21</c:f>
              <c:numCache>
                <c:formatCode>General</c:formatCode>
                <c:ptCount val="16"/>
                <c:pt idx="0">
                  <c:v>83.59</c:v>
                </c:pt>
                <c:pt idx="1">
                  <c:v>91.61</c:v>
                </c:pt>
                <c:pt idx="2">
                  <c:v>95.76</c:v>
                </c:pt>
                <c:pt idx="3">
                  <c:v>87.67</c:v>
                </c:pt>
                <c:pt idx="4">
                  <c:v>85.67</c:v>
                </c:pt>
                <c:pt idx="5">
                  <c:v>83.43</c:v>
                </c:pt>
                <c:pt idx="6">
                  <c:v>84.2</c:v>
                </c:pt>
                <c:pt idx="7">
                  <c:v>90.91</c:v>
                </c:pt>
                <c:pt idx="10">
                  <c:v>81</c:v>
                </c:pt>
                <c:pt idx="11">
                  <c:v>92.61</c:v>
                </c:pt>
                <c:pt idx="12">
                  <c:v>81</c:v>
                </c:pt>
                <c:pt idx="13">
                  <c:v>86.97</c:v>
                </c:pt>
                <c:pt idx="14">
                  <c:v>81.599999999999994</c:v>
                </c:pt>
                <c:pt idx="15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72576280"/>
        <c:axId val="472578240"/>
      </c:barChart>
      <c:catAx>
        <c:axId val="472576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472578240"/>
        <c:crosses val="autoZero"/>
        <c:auto val="1"/>
        <c:lblAlgn val="ctr"/>
        <c:lblOffset val="100"/>
        <c:noMultiLvlLbl val="0"/>
      </c:catAx>
      <c:valAx>
        <c:axId val="4725782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4725762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209503334696226"/>
          <c:y val="0.38036809815950923"/>
          <c:w val="0.20770554434464539"/>
          <c:h val="0.23619631901840488"/>
        </c:manualLayout>
      </c:layout>
      <c:overlay val="0"/>
      <c:txPr>
        <a:bodyPr/>
        <a:lstStyle/>
        <a:p>
          <a:pPr>
            <a:defRPr sz="545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n-GB" dirty="0"/>
              <a:t>Main findings </a:t>
            </a:r>
            <a:r>
              <a:rPr lang="en-GB" dirty="0" smtClean="0"/>
              <a:t>2017</a:t>
            </a:r>
            <a:endParaRPr lang="en-GB" dirty="0"/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7.9247594050743664E-2"/>
          <c:y val="0.17171296296296298"/>
          <c:w val="0.89019685039370078"/>
          <c:h val="0.255931758530183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Sheet1!$A$6</c:f>
              <c:strCache>
                <c:ptCount val="1"/>
                <c:pt idx="0">
                  <c:v>CCTV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cat>
            <c:strRef>
              <c:f>Sheet1!$B$5:$J$5</c:f>
              <c:strCache>
                <c:ptCount val="9"/>
                <c:pt idx="0">
                  <c:v>using not controlled documentation</c:v>
                </c:pt>
                <c:pt idx="1">
                  <c:v>contract review    ( missing revision, material certs, changes on repetitive contracts)</c:v>
                </c:pt>
                <c:pt idx="2">
                  <c:v>project management/ risk management</c:v>
                </c:pt>
                <c:pt idx="3">
                  <c:v>use of sub-contractors not registered on Aprpoved suppliers list</c:v>
                </c:pt>
                <c:pt idx="4">
                  <c:v>calibration outstanding</c:v>
                </c:pt>
                <c:pt idx="5">
                  <c:v>preventive maintenance on equipment not done</c:v>
                </c:pt>
                <c:pt idx="6">
                  <c:v>competences not assessed/ training records incomplete</c:v>
                </c:pt>
                <c:pt idx="7">
                  <c:v>management of ncr's/ no root cause analysisi/ corrective and preventive actions not done  </c:v>
                </c:pt>
                <c:pt idx="8">
                  <c:v>work environment</c:v>
                </c:pt>
              </c:strCache>
            </c:strRef>
          </c:cat>
          <c:val>
            <c:numRef>
              <c:f>Sheet1!$B$6:$J$6</c:f>
              <c:numCache>
                <c:formatCode>General</c:formatCode>
                <c:ptCount val="9"/>
                <c:pt idx="4">
                  <c:v>1</c:v>
                </c:pt>
              </c:numCache>
            </c:numRef>
          </c:val>
        </c:ser>
        <c:ser>
          <c:idx val="2"/>
          <c:order val="1"/>
          <c:tx>
            <c:strRef>
              <c:f>Sheet1!$A$8</c:f>
              <c:strCache>
                <c:ptCount val="1"/>
                <c:pt idx="0">
                  <c:v>MACHINING CENTRE</c:v>
                </c:pt>
              </c:strCache>
            </c:strRef>
          </c:tx>
          <c:spPr>
            <a:solidFill>
              <a:srgbClr val="9BBB59"/>
            </a:solidFill>
            <a:ln w="25400">
              <a:noFill/>
            </a:ln>
          </c:spPr>
          <c:invertIfNegative val="0"/>
          <c:cat>
            <c:strRef>
              <c:f>Sheet1!$B$5:$J$5</c:f>
              <c:strCache>
                <c:ptCount val="9"/>
                <c:pt idx="0">
                  <c:v>using not controlled documentation</c:v>
                </c:pt>
                <c:pt idx="1">
                  <c:v>contract review    ( missing revision, material certs, changes on repetitive contracts)</c:v>
                </c:pt>
                <c:pt idx="2">
                  <c:v>project management/ risk management</c:v>
                </c:pt>
                <c:pt idx="3">
                  <c:v>use of sub-contractors not registered on Aprpoved suppliers list</c:v>
                </c:pt>
                <c:pt idx="4">
                  <c:v>calibration outstanding</c:v>
                </c:pt>
                <c:pt idx="5">
                  <c:v>preventive maintenance on equipment not done</c:v>
                </c:pt>
                <c:pt idx="6">
                  <c:v>competences not assessed/ training records incomplete</c:v>
                </c:pt>
                <c:pt idx="7">
                  <c:v>management of ncr's/ no root cause analysisi/ corrective and preventive actions not done  </c:v>
                </c:pt>
                <c:pt idx="8">
                  <c:v>work environment</c:v>
                </c:pt>
              </c:strCache>
            </c:strRef>
          </c:cat>
          <c:val>
            <c:numRef>
              <c:f>Sheet1!$B$8:$J$8</c:f>
              <c:numCache>
                <c:formatCode>General</c:formatCode>
                <c:ptCount val="9"/>
                <c:pt idx="2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</c:ser>
        <c:ser>
          <c:idx val="3"/>
          <c:order val="2"/>
          <c:tx>
            <c:strRef>
              <c:f>Sheet1!$A$9</c:f>
              <c:strCache>
                <c:ptCount val="1"/>
                <c:pt idx="0">
                  <c:v>LASER</c:v>
                </c:pt>
              </c:strCache>
            </c:strRef>
          </c:tx>
          <c:spPr>
            <a:solidFill>
              <a:srgbClr val="8064A2"/>
            </a:solidFill>
            <a:ln w="25400">
              <a:noFill/>
            </a:ln>
          </c:spPr>
          <c:invertIfNegative val="0"/>
          <c:cat>
            <c:strRef>
              <c:f>Sheet1!$B$5:$J$5</c:f>
              <c:strCache>
                <c:ptCount val="9"/>
                <c:pt idx="0">
                  <c:v>using not controlled documentation</c:v>
                </c:pt>
                <c:pt idx="1">
                  <c:v>contract review    ( missing revision, material certs, changes on repetitive contracts)</c:v>
                </c:pt>
                <c:pt idx="2">
                  <c:v>project management/ risk management</c:v>
                </c:pt>
                <c:pt idx="3">
                  <c:v>use of sub-contractors not registered on Aprpoved suppliers list</c:v>
                </c:pt>
                <c:pt idx="4">
                  <c:v>calibration outstanding</c:v>
                </c:pt>
                <c:pt idx="5">
                  <c:v>preventive maintenance on equipment not done</c:v>
                </c:pt>
                <c:pt idx="6">
                  <c:v>competences not assessed/ training records incomplete</c:v>
                </c:pt>
                <c:pt idx="7">
                  <c:v>management of ncr's/ no root cause analysisi/ corrective and preventive actions not done  </c:v>
                </c:pt>
                <c:pt idx="8">
                  <c:v>work environment</c:v>
                </c:pt>
              </c:strCache>
            </c:strRef>
          </c:cat>
          <c:val>
            <c:numRef>
              <c:f>Sheet1!$B$9:$J$9</c:f>
              <c:numCache>
                <c:formatCode>General</c:formatCode>
                <c:ptCount val="9"/>
                <c:pt idx="1">
                  <c:v>1</c:v>
                </c:pt>
                <c:pt idx="2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ser>
          <c:idx val="8"/>
          <c:order val="3"/>
          <c:tx>
            <c:strRef>
              <c:f>Sheet1!$A$14</c:f>
              <c:strCache>
                <c:ptCount val="1"/>
                <c:pt idx="0">
                  <c:v>SHERBURN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Sheet1!$B$5:$J$5</c:f>
              <c:strCache>
                <c:ptCount val="9"/>
                <c:pt idx="0">
                  <c:v>using not controlled documentation</c:v>
                </c:pt>
                <c:pt idx="1">
                  <c:v>contract review    ( missing revision, material certs, changes on repetitive contracts)</c:v>
                </c:pt>
                <c:pt idx="2">
                  <c:v>project management/ risk management</c:v>
                </c:pt>
                <c:pt idx="3">
                  <c:v>use of sub-contractors not registered on Aprpoved suppliers list</c:v>
                </c:pt>
                <c:pt idx="4">
                  <c:v>calibration outstanding</c:v>
                </c:pt>
                <c:pt idx="5">
                  <c:v>preventive maintenance on equipment not done</c:v>
                </c:pt>
                <c:pt idx="6">
                  <c:v>competences not assessed/ training records incomplete</c:v>
                </c:pt>
                <c:pt idx="7">
                  <c:v>management of ncr's/ no root cause analysisi/ corrective and preventive actions not done  </c:v>
                </c:pt>
                <c:pt idx="8">
                  <c:v>work environment</c:v>
                </c:pt>
              </c:strCache>
            </c:strRef>
          </c:cat>
          <c:val>
            <c:numRef>
              <c:f>Sheet1!$B$14:$J$14</c:f>
              <c:numCache>
                <c:formatCode>General</c:formatCode>
                <c:ptCount val="9"/>
                <c:pt idx="1">
                  <c:v>1</c:v>
                </c:pt>
                <c:pt idx="4">
                  <c:v>1</c:v>
                </c:pt>
                <c:pt idx="7">
                  <c:v>1</c:v>
                </c:pt>
              </c:numCache>
            </c:numRef>
          </c:val>
        </c:ser>
        <c:ser>
          <c:idx val="9"/>
          <c:order val="4"/>
          <c:tx>
            <c:strRef>
              <c:f>Sheet1!$A$15</c:f>
              <c:strCache>
                <c:ptCount val="1"/>
                <c:pt idx="0">
                  <c:v>QUALITY</c:v>
                </c:pt>
              </c:strCache>
            </c:strRef>
          </c:tx>
          <c:invertIfNegative val="0"/>
          <c:cat>
            <c:strRef>
              <c:f>Sheet1!$B$5:$J$5</c:f>
              <c:strCache>
                <c:ptCount val="9"/>
                <c:pt idx="0">
                  <c:v>using not controlled documentation</c:v>
                </c:pt>
                <c:pt idx="1">
                  <c:v>contract review    ( missing revision, material certs, changes on repetitive contracts)</c:v>
                </c:pt>
                <c:pt idx="2">
                  <c:v>project management/ risk management</c:v>
                </c:pt>
                <c:pt idx="3">
                  <c:v>use of sub-contractors not registered on Aprpoved suppliers list</c:v>
                </c:pt>
                <c:pt idx="4">
                  <c:v>calibration outstanding</c:v>
                </c:pt>
                <c:pt idx="5">
                  <c:v>preventive maintenance on equipment not done</c:v>
                </c:pt>
                <c:pt idx="6">
                  <c:v>competences not assessed/ training records incomplete</c:v>
                </c:pt>
                <c:pt idx="7">
                  <c:v>management of ncr's/ no root cause analysisi/ corrective and preventive actions not done  </c:v>
                </c:pt>
                <c:pt idx="8">
                  <c:v>work environment</c:v>
                </c:pt>
              </c:strCache>
            </c:strRef>
          </c:cat>
          <c:val>
            <c:numRef>
              <c:f>Sheet1!$B$15:$J$15</c:f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7500808"/>
        <c:axId val="297501592"/>
      </c:barChart>
      <c:catAx>
        <c:axId val="297500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97501592"/>
        <c:crosses val="autoZero"/>
        <c:auto val="1"/>
        <c:lblAlgn val="ctr"/>
        <c:lblOffset val="100"/>
        <c:noMultiLvlLbl val="0"/>
      </c:catAx>
      <c:valAx>
        <c:axId val="297501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9750080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n-GB"/>
              <a:t>Main findings 2016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7.9247594050743664E-2"/>
          <c:y val="0.17171296296296298"/>
          <c:w val="0.89019685039370078"/>
          <c:h val="0.255931758530183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Sheet1!$A$6</c:f>
              <c:strCache>
                <c:ptCount val="1"/>
                <c:pt idx="0">
                  <c:v>CCTV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cat>
            <c:strRef>
              <c:f>Sheet1!$B$5:$J$5</c:f>
              <c:strCache>
                <c:ptCount val="9"/>
                <c:pt idx="0">
                  <c:v>using not controlled documentation</c:v>
                </c:pt>
                <c:pt idx="1">
                  <c:v>contract review    ( missing revision, material certs, changes on repetitive contracts)</c:v>
                </c:pt>
                <c:pt idx="2">
                  <c:v>project management/ risk management</c:v>
                </c:pt>
                <c:pt idx="3">
                  <c:v>use of sub-contractors not registered on Aprpoved suppliers list</c:v>
                </c:pt>
                <c:pt idx="4">
                  <c:v>calibration outstanding</c:v>
                </c:pt>
                <c:pt idx="5">
                  <c:v>preventive maintenance on equipment not done</c:v>
                </c:pt>
                <c:pt idx="6">
                  <c:v>competences not assessed/ training records incomplete</c:v>
                </c:pt>
                <c:pt idx="7">
                  <c:v>management of ncr's/ no root cause analysisi/ corrective and preventive actions not done  </c:v>
                </c:pt>
                <c:pt idx="8">
                  <c:v>work environment</c:v>
                </c:pt>
              </c:strCache>
            </c:strRef>
          </c:cat>
          <c:val>
            <c:numRef>
              <c:f>Sheet1!$B$6:$J$6</c:f>
              <c:numCache>
                <c:formatCode>General</c:formatCode>
                <c:ptCount val="9"/>
                <c:pt idx="4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Sheet1!$A$7</c:f>
              <c:strCache>
                <c:ptCount val="1"/>
                <c:pt idx="0">
                  <c:v>ENGINEERING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cat>
            <c:strRef>
              <c:f>Sheet1!$B$5:$J$5</c:f>
              <c:strCache>
                <c:ptCount val="9"/>
                <c:pt idx="0">
                  <c:v>using not controlled documentation</c:v>
                </c:pt>
                <c:pt idx="1">
                  <c:v>contract review    ( missing revision, material certs, changes on repetitive contracts)</c:v>
                </c:pt>
                <c:pt idx="2">
                  <c:v>project management/ risk management</c:v>
                </c:pt>
                <c:pt idx="3">
                  <c:v>use of sub-contractors not registered on Aprpoved suppliers list</c:v>
                </c:pt>
                <c:pt idx="4">
                  <c:v>calibration outstanding</c:v>
                </c:pt>
                <c:pt idx="5">
                  <c:v>preventive maintenance on equipment not done</c:v>
                </c:pt>
                <c:pt idx="6">
                  <c:v>competences not assessed/ training records incomplete</c:v>
                </c:pt>
                <c:pt idx="7">
                  <c:v>management of ncr's/ no root cause analysisi/ corrective and preventive actions not done  </c:v>
                </c:pt>
                <c:pt idx="8">
                  <c:v>work environment</c:v>
                </c:pt>
              </c:strCache>
            </c:strRef>
          </c:cat>
          <c:val>
            <c:numRef>
              <c:f>Sheet1!$B$7:$J$7</c:f>
              <c:numCache>
                <c:formatCode>General</c:formatCode>
                <c:ptCount val="9"/>
                <c:pt idx="0">
                  <c:v>1</c:v>
                </c:pt>
                <c:pt idx="2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Sheet1!$A$8</c:f>
              <c:strCache>
                <c:ptCount val="1"/>
                <c:pt idx="0">
                  <c:v>MACHINING CENTRE</c:v>
                </c:pt>
              </c:strCache>
            </c:strRef>
          </c:tx>
          <c:spPr>
            <a:solidFill>
              <a:srgbClr val="9BBB59"/>
            </a:solidFill>
            <a:ln w="25400">
              <a:noFill/>
            </a:ln>
          </c:spPr>
          <c:invertIfNegative val="0"/>
          <c:cat>
            <c:strRef>
              <c:f>Sheet1!$B$5:$J$5</c:f>
              <c:strCache>
                <c:ptCount val="9"/>
                <c:pt idx="0">
                  <c:v>using not controlled documentation</c:v>
                </c:pt>
                <c:pt idx="1">
                  <c:v>contract review    ( missing revision, material certs, changes on repetitive contracts)</c:v>
                </c:pt>
                <c:pt idx="2">
                  <c:v>project management/ risk management</c:v>
                </c:pt>
                <c:pt idx="3">
                  <c:v>use of sub-contractors not registered on Aprpoved suppliers list</c:v>
                </c:pt>
                <c:pt idx="4">
                  <c:v>calibration outstanding</c:v>
                </c:pt>
                <c:pt idx="5">
                  <c:v>preventive maintenance on equipment not done</c:v>
                </c:pt>
                <c:pt idx="6">
                  <c:v>competences not assessed/ training records incomplete</c:v>
                </c:pt>
                <c:pt idx="7">
                  <c:v>management of ncr's/ no root cause analysisi/ corrective and preventive actions not done  </c:v>
                </c:pt>
                <c:pt idx="8">
                  <c:v>work environment</c:v>
                </c:pt>
              </c:strCache>
            </c:strRef>
          </c:cat>
          <c:val>
            <c:numRef>
              <c:f>Sheet1!$B$8:$J$8</c:f>
              <c:numCache>
                <c:formatCode>General</c:formatCode>
                <c:ptCount val="9"/>
                <c:pt idx="2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</c:ser>
        <c:ser>
          <c:idx val="3"/>
          <c:order val="3"/>
          <c:tx>
            <c:strRef>
              <c:f>Sheet1!$A$9</c:f>
              <c:strCache>
                <c:ptCount val="1"/>
                <c:pt idx="0">
                  <c:v>LASER</c:v>
                </c:pt>
              </c:strCache>
            </c:strRef>
          </c:tx>
          <c:spPr>
            <a:solidFill>
              <a:srgbClr val="8064A2"/>
            </a:solidFill>
            <a:ln w="25400">
              <a:noFill/>
            </a:ln>
          </c:spPr>
          <c:invertIfNegative val="0"/>
          <c:cat>
            <c:strRef>
              <c:f>Sheet1!$B$5:$J$5</c:f>
              <c:strCache>
                <c:ptCount val="9"/>
                <c:pt idx="0">
                  <c:v>using not controlled documentation</c:v>
                </c:pt>
                <c:pt idx="1">
                  <c:v>contract review    ( missing revision, material certs, changes on repetitive contracts)</c:v>
                </c:pt>
                <c:pt idx="2">
                  <c:v>project management/ risk management</c:v>
                </c:pt>
                <c:pt idx="3">
                  <c:v>use of sub-contractors not registered on Aprpoved suppliers list</c:v>
                </c:pt>
                <c:pt idx="4">
                  <c:v>calibration outstanding</c:v>
                </c:pt>
                <c:pt idx="5">
                  <c:v>preventive maintenance on equipment not done</c:v>
                </c:pt>
                <c:pt idx="6">
                  <c:v>competences not assessed/ training records incomplete</c:v>
                </c:pt>
                <c:pt idx="7">
                  <c:v>management of ncr's/ no root cause analysisi/ corrective and preventive actions not done  </c:v>
                </c:pt>
                <c:pt idx="8">
                  <c:v>work environment</c:v>
                </c:pt>
              </c:strCache>
            </c:strRef>
          </c:cat>
          <c:val>
            <c:numRef>
              <c:f>Sheet1!$B$9:$J$9</c:f>
              <c:numCache>
                <c:formatCode>General</c:formatCode>
                <c:ptCount val="9"/>
                <c:pt idx="1">
                  <c:v>1</c:v>
                </c:pt>
                <c:pt idx="2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ser>
          <c:idx val="4"/>
          <c:order val="4"/>
          <c:tx>
            <c:strRef>
              <c:f>Sheet1!$A$10</c:f>
              <c:strCache>
                <c:ptCount val="1"/>
                <c:pt idx="0">
                  <c:v>WEC JET</c:v>
                </c:pt>
              </c:strCache>
            </c:strRef>
          </c:tx>
          <c:spPr>
            <a:solidFill>
              <a:srgbClr val="4BACC6"/>
            </a:solidFill>
            <a:ln w="25400">
              <a:noFill/>
            </a:ln>
          </c:spPr>
          <c:invertIfNegative val="0"/>
          <c:cat>
            <c:strRef>
              <c:f>Sheet1!$B$5:$J$5</c:f>
              <c:strCache>
                <c:ptCount val="9"/>
                <c:pt idx="0">
                  <c:v>using not controlled documentation</c:v>
                </c:pt>
                <c:pt idx="1">
                  <c:v>contract review    ( missing revision, material certs, changes on repetitive contracts)</c:v>
                </c:pt>
                <c:pt idx="2">
                  <c:v>project management/ risk management</c:v>
                </c:pt>
                <c:pt idx="3">
                  <c:v>use of sub-contractors not registered on Aprpoved suppliers list</c:v>
                </c:pt>
                <c:pt idx="4">
                  <c:v>calibration outstanding</c:v>
                </c:pt>
                <c:pt idx="5">
                  <c:v>preventive maintenance on equipment not done</c:v>
                </c:pt>
                <c:pt idx="6">
                  <c:v>competences not assessed/ training records incomplete</c:v>
                </c:pt>
                <c:pt idx="7">
                  <c:v>management of ncr's/ no root cause analysisi/ corrective and preventive actions not done  </c:v>
                </c:pt>
                <c:pt idx="8">
                  <c:v>work environment</c:v>
                </c:pt>
              </c:strCache>
            </c:strRef>
          </c:cat>
          <c:val>
            <c:numRef>
              <c:f>Sheet1!$B$10:$J$10</c:f>
              <c:numCache>
                <c:formatCode>General</c:formatCode>
                <c:ptCount val="9"/>
                <c:pt idx="2">
                  <c:v>1</c:v>
                </c:pt>
                <c:pt idx="4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ser>
          <c:idx val="5"/>
          <c:order val="5"/>
          <c:tx>
            <c:strRef>
              <c:f>Sheet1!$A$11</c:f>
              <c:strCache>
                <c:ptCount val="1"/>
                <c:pt idx="0">
                  <c:v>WEC MACHINING</c:v>
                </c:pt>
              </c:strCache>
            </c:strRef>
          </c:tx>
          <c:spPr>
            <a:solidFill>
              <a:srgbClr val="F79646"/>
            </a:solidFill>
            <a:ln w="25400">
              <a:noFill/>
            </a:ln>
          </c:spPr>
          <c:invertIfNegative val="0"/>
          <c:cat>
            <c:strRef>
              <c:f>Sheet1!$B$5:$J$5</c:f>
              <c:strCache>
                <c:ptCount val="9"/>
                <c:pt idx="0">
                  <c:v>using not controlled documentation</c:v>
                </c:pt>
                <c:pt idx="1">
                  <c:v>contract review    ( missing revision, material certs, changes on repetitive contracts)</c:v>
                </c:pt>
                <c:pt idx="2">
                  <c:v>project management/ risk management</c:v>
                </c:pt>
                <c:pt idx="3">
                  <c:v>use of sub-contractors not registered on Aprpoved suppliers list</c:v>
                </c:pt>
                <c:pt idx="4">
                  <c:v>calibration outstanding</c:v>
                </c:pt>
                <c:pt idx="5">
                  <c:v>preventive maintenance on equipment not done</c:v>
                </c:pt>
                <c:pt idx="6">
                  <c:v>competences not assessed/ training records incomplete</c:v>
                </c:pt>
                <c:pt idx="7">
                  <c:v>management of ncr's/ no root cause analysisi/ corrective and preventive actions not done  </c:v>
                </c:pt>
                <c:pt idx="8">
                  <c:v>work environment</c:v>
                </c:pt>
              </c:strCache>
            </c:strRef>
          </c:cat>
          <c:val>
            <c:numRef>
              <c:f>Sheet1!$B$11:$J$11</c:f>
              <c:numCache>
                <c:formatCode>General</c:formatCode>
                <c:ptCount val="9"/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ser>
          <c:idx val="6"/>
          <c:order val="6"/>
          <c:tx>
            <c:strRef>
              <c:f>Sheet1!$A$12</c:f>
              <c:strCache>
                <c:ptCount val="1"/>
                <c:pt idx="0">
                  <c:v>SP.PROJECTS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Sheet1!$B$5:$J$5</c:f>
              <c:strCache>
                <c:ptCount val="9"/>
                <c:pt idx="0">
                  <c:v>using not controlled documentation</c:v>
                </c:pt>
                <c:pt idx="1">
                  <c:v>contract review    ( missing revision, material certs, changes on repetitive contracts)</c:v>
                </c:pt>
                <c:pt idx="2">
                  <c:v>project management/ risk management</c:v>
                </c:pt>
                <c:pt idx="3">
                  <c:v>use of sub-contractors not registered on Aprpoved suppliers list</c:v>
                </c:pt>
                <c:pt idx="4">
                  <c:v>calibration outstanding</c:v>
                </c:pt>
                <c:pt idx="5">
                  <c:v>preventive maintenance on equipment not done</c:v>
                </c:pt>
                <c:pt idx="6">
                  <c:v>competences not assessed/ training records incomplete</c:v>
                </c:pt>
                <c:pt idx="7">
                  <c:v>management of ncr's/ no root cause analysisi/ corrective and preventive actions not done  </c:v>
                </c:pt>
                <c:pt idx="8">
                  <c:v>work environment</c:v>
                </c:pt>
              </c:strCache>
            </c:strRef>
          </c:cat>
          <c:val>
            <c:numRef>
              <c:f>Sheet1!$B$12:$J$12</c:f>
              <c:numCache>
                <c:formatCode>General</c:formatCode>
                <c:ptCount val="9"/>
                <c:pt idx="0">
                  <c:v>1</c:v>
                </c:pt>
                <c:pt idx="1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ser>
          <c:idx val="7"/>
          <c:order val="7"/>
          <c:tx>
            <c:strRef>
              <c:f>Sheet1!$A$13</c:f>
              <c:strCache>
                <c:ptCount val="1"/>
                <c:pt idx="0">
                  <c:v>LIVERPOOL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Sheet1!$B$5:$J$5</c:f>
              <c:strCache>
                <c:ptCount val="9"/>
                <c:pt idx="0">
                  <c:v>using not controlled documentation</c:v>
                </c:pt>
                <c:pt idx="1">
                  <c:v>contract review    ( missing revision, material certs, changes on repetitive contracts)</c:v>
                </c:pt>
                <c:pt idx="2">
                  <c:v>project management/ risk management</c:v>
                </c:pt>
                <c:pt idx="3">
                  <c:v>use of sub-contractors not registered on Aprpoved suppliers list</c:v>
                </c:pt>
                <c:pt idx="4">
                  <c:v>calibration outstanding</c:v>
                </c:pt>
                <c:pt idx="5">
                  <c:v>preventive maintenance on equipment not done</c:v>
                </c:pt>
                <c:pt idx="6">
                  <c:v>competences not assessed/ training records incomplete</c:v>
                </c:pt>
                <c:pt idx="7">
                  <c:v>management of ncr's/ no root cause analysisi/ corrective and preventive actions not done  </c:v>
                </c:pt>
                <c:pt idx="8">
                  <c:v>work environment</c:v>
                </c:pt>
              </c:strCache>
            </c:strRef>
          </c:cat>
          <c:val>
            <c:numRef>
              <c:f>Sheet1!$B$13:$J$13</c:f>
              <c:numCache>
                <c:formatCode>General</c:formatCode>
                <c:ptCount val="9"/>
                <c:pt idx="4">
                  <c:v>1</c:v>
                </c:pt>
                <c:pt idx="5">
                  <c:v>1</c:v>
                </c:pt>
                <c:pt idx="7">
                  <c:v>1</c:v>
                </c:pt>
              </c:numCache>
            </c:numRef>
          </c:val>
        </c:ser>
        <c:ser>
          <c:idx val="8"/>
          <c:order val="8"/>
          <c:tx>
            <c:strRef>
              <c:f>Sheet1!$A$14</c:f>
              <c:strCache>
                <c:ptCount val="1"/>
                <c:pt idx="0">
                  <c:v>SHERBURN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Sheet1!$B$5:$J$5</c:f>
              <c:strCache>
                <c:ptCount val="9"/>
                <c:pt idx="0">
                  <c:v>using not controlled documentation</c:v>
                </c:pt>
                <c:pt idx="1">
                  <c:v>contract review    ( missing revision, material certs, changes on repetitive contracts)</c:v>
                </c:pt>
                <c:pt idx="2">
                  <c:v>project management/ risk management</c:v>
                </c:pt>
                <c:pt idx="3">
                  <c:v>use of sub-contractors not registered on Aprpoved suppliers list</c:v>
                </c:pt>
                <c:pt idx="4">
                  <c:v>calibration outstanding</c:v>
                </c:pt>
                <c:pt idx="5">
                  <c:v>preventive maintenance on equipment not done</c:v>
                </c:pt>
                <c:pt idx="6">
                  <c:v>competences not assessed/ training records incomplete</c:v>
                </c:pt>
                <c:pt idx="7">
                  <c:v>management of ncr's/ no root cause analysisi/ corrective and preventive actions not done  </c:v>
                </c:pt>
                <c:pt idx="8">
                  <c:v>work environment</c:v>
                </c:pt>
              </c:strCache>
            </c:strRef>
          </c:cat>
          <c:val>
            <c:numRef>
              <c:f>Sheet1!$B$14:$J$14</c:f>
              <c:numCache>
                <c:formatCode>General</c:formatCode>
                <c:ptCount val="9"/>
                <c:pt idx="1">
                  <c:v>1</c:v>
                </c:pt>
                <c:pt idx="4">
                  <c:v>1</c:v>
                </c:pt>
                <c:pt idx="7">
                  <c:v>1</c:v>
                </c:pt>
              </c:numCache>
            </c:numRef>
          </c:val>
        </c:ser>
        <c:ser>
          <c:idx val="9"/>
          <c:order val="9"/>
          <c:tx>
            <c:strRef>
              <c:f>Sheet1!$A$15</c:f>
              <c:strCache>
                <c:ptCount val="1"/>
                <c:pt idx="0">
                  <c:v>QUALITY</c:v>
                </c:pt>
              </c:strCache>
            </c:strRef>
          </c:tx>
          <c:invertIfNegative val="0"/>
          <c:cat>
            <c:strRef>
              <c:f>Sheet1!$B$5:$J$5</c:f>
              <c:strCache>
                <c:ptCount val="9"/>
                <c:pt idx="0">
                  <c:v>using not controlled documentation</c:v>
                </c:pt>
                <c:pt idx="1">
                  <c:v>contract review    ( missing revision, material certs, changes on repetitive contracts)</c:v>
                </c:pt>
                <c:pt idx="2">
                  <c:v>project management/ risk management</c:v>
                </c:pt>
                <c:pt idx="3">
                  <c:v>use of sub-contractors not registered on Aprpoved suppliers list</c:v>
                </c:pt>
                <c:pt idx="4">
                  <c:v>calibration outstanding</c:v>
                </c:pt>
                <c:pt idx="5">
                  <c:v>preventive maintenance on equipment not done</c:v>
                </c:pt>
                <c:pt idx="6">
                  <c:v>competences not assessed/ training records incomplete</c:v>
                </c:pt>
                <c:pt idx="7">
                  <c:v>management of ncr's/ no root cause analysisi/ corrective and preventive actions not done  </c:v>
                </c:pt>
                <c:pt idx="8">
                  <c:v>work environment</c:v>
                </c:pt>
              </c:strCache>
            </c:strRef>
          </c:cat>
          <c:val>
            <c:numRef>
              <c:f>Sheet1!$B$15:$J$15</c:f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7502768"/>
        <c:axId val="328497576"/>
      </c:barChart>
      <c:catAx>
        <c:axId val="297502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328497576"/>
        <c:crosses val="autoZero"/>
        <c:auto val="1"/>
        <c:lblAlgn val="ctr"/>
        <c:lblOffset val="100"/>
        <c:noMultiLvlLbl val="0"/>
      </c:catAx>
      <c:valAx>
        <c:axId val="328497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9750276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n-GB"/>
              <a:t>5750- OTIF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OTIF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6"/>
              <c:layout>
                <c:manualLayout>
                  <c:x val="3.6697247706421791E-2"/>
                  <c:y val="-4.6457607433217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9"/>
              <c:layout>
                <c:manualLayout>
                  <c:x val="1.6252955082742323E-2"/>
                  <c:y val="8.6956521739130391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Sheet1!$A$2:$CV$2</c:f>
              <c:strCache>
                <c:ptCount val="17"/>
                <c:pt idx="0">
                  <c:v>DATE</c:v>
                </c:pt>
                <c:pt idx="1">
                  <c:v>Sep-16</c:v>
                </c:pt>
                <c:pt idx="2">
                  <c:v>Oct-16</c:v>
                </c:pt>
                <c:pt idx="3">
                  <c:v>Nov-16</c:v>
                </c:pt>
                <c:pt idx="4">
                  <c:v>Dec-16</c:v>
                </c:pt>
                <c:pt idx="5">
                  <c:v>Jan-17</c:v>
                </c:pt>
                <c:pt idx="6">
                  <c:v>Feb-17</c:v>
                </c:pt>
                <c:pt idx="7">
                  <c:v>Mar-17</c:v>
                </c:pt>
                <c:pt idx="8">
                  <c:v>Apr-17</c:v>
                </c:pt>
                <c:pt idx="9">
                  <c:v>May-17</c:v>
                </c:pt>
                <c:pt idx="10">
                  <c:v>Jun-17</c:v>
                </c:pt>
                <c:pt idx="11">
                  <c:v>Jul-17</c:v>
                </c:pt>
                <c:pt idx="12">
                  <c:v>Aug-17</c:v>
                </c:pt>
                <c:pt idx="13">
                  <c:v>Sep-17</c:v>
                </c:pt>
                <c:pt idx="14">
                  <c:v>Oct-17</c:v>
                </c:pt>
                <c:pt idx="15">
                  <c:v>Nov-17</c:v>
                </c:pt>
                <c:pt idx="16">
                  <c:v>Dec-17</c:v>
                </c:pt>
              </c:strCache>
            </c:strRef>
          </c:cat>
          <c:val>
            <c:numRef>
              <c:f>Sheet1!$A$3:$CV$3</c:f>
              <c:numCache>
                <c:formatCode>0%</c:formatCode>
                <c:ptCount val="17"/>
                <c:pt idx="0" formatCode="General">
                  <c:v>0</c:v>
                </c:pt>
                <c:pt idx="1">
                  <c:v>0.75</c:v>
                </c:pt>
                <c:pt idx="2">
                  <c:v>0.88</c:v>
                </c:pt>
                <c:pt idx="3">
                  <c:v>0.92</c:v>
                </c:pt>
                <c:pt idx="4">
                  <c:v>0.94</c:v>
                </c:pt>
                <c:pt idx="5">
                  <c:v>0.93</c:v>
                </c:pt>
                <c:pt idx="6">
                  <c:v>0.95</c:v>
                </c:pt>
                <c:pt idx="7">
                  <c:v>0.93</c:v>
                </c:pt>
                <c:pt idx="8">
                  <c:v>0.86</c:v>
                </c:pt>
                <c:pt idx="9">
                  <c:v>0.94</c:v>
                </c:pt>
                <c:pt idx="10">
                  <c:v>0.79</c:v>
                </c:pt>
                <c:pt idx="11">
                  <c:v>0.6</c:v>
                </c:pt>
                <c:pt idx="12">
                  <c:v>0.51</c:v>
                </c:pt>
                <c:pt idx="13">
                  <c:v>0.48</c:v>
                </c:pt>
                <c:pt idx="14">
                  <c:v>0.86</c:v>
                </c:pt>
                <c:pt idx="15">
                  <c:v>0.91</c:v>
                </c:pt>
                <c:pt idx="16">
                  <c:v>0.92</c:v>
                </c:pt>
              </c:numCache>
            </c:numRef>
          </c:val>
          <c:smooth val="0"/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Sheet1!$A$2:$CV$2</c:f>
              <c:strCache>
                <c:ptCount val="17"/>
                <c:pt idx="0">
                  <c:v>DATE</c:v>
                </c:pt>
                <c:pt idx="1">
                  <c:v>Sep-16</c:v>
                </c:pt>
                <c:pt idx="2">
                  <c:v>Oct-16</c:v>
                </c:pt>
                <c:pt idx="3">
                  <c:v>Nov-16</c:v>
                </c:pt>
                <c:pt idx="4">
                  <c:v>Dec-16</c:v>
                </c:pt>
                <c:pt idx="5">
                  <c:v>Jan-17</c:v>
                </c:pt>
                <c:pt idx="6">
                  <c:v>Feb-17</c:v>
                </c:pt>
                <c:pt idx="7">
                  <c:v>Mar-17</c:v>
                </c:pt>
                <c:pt idx="8">
                  <c:v>Apr-17</c:v>
                </c:pt>
                <c:pt idx="9">
                  <c:v>May-17</c:v>
                </c:pt>
                <c:pt idx="10">
                  <c:v>Jun-17</c:v>
                </c:pt>
                <c:pt idx="11">
                  <c:v>Jul-17</c:v>
                </c:pt>
                <c:pt idx="12">
                  <c:v>Aug-17</c:v>
                </c:pt>
                <c:pt idx="13">
                  <c:v>Sep-17</c:v>
                </c:pt>
                <c:pt idx="14">
                  <c:v>Oct-17</c:v>
                </c:pt>
                <c:pt idx="15">
                  <c:v>Nov-17</c:v>
                </c:pt>
                <c:pt idx="16">
                  <c:v>Dec-17</c:v>
                </c:pt>
              </c:strCache>
            </c:strRef>
          </c:cat>
          <c:val>
            <c:numRef>
              <c:f>Sheet1!$A$4:$CV$4</c:f>
            </c:numRef>
          </c:val>
          <c:smooth val="0"/>
        </c:ser>
        <c:ser>
          <c:idx val="2"/>
          <c:order val="2"/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Sheet1!$A$2:$CV$2</c:f>
              <c:strCache>
                <c:ptCount val="17"/>
                <c:pt idx="0">
                  <c:v>DATE</c:v>
                </c:pt>
                <c:pt idx="1">
                  <c:v>Sep-16</c:v>
                </c:pt>
                <c:pt idx="2">
                  <c:v>Oct-16</c:v>
                </c:pt>
                <c:pt idx="3">
                  <c:v>Nov-16</c:v>
                </c:pt>
                <c:pt idx="4">
                  <c:v>Dec-16</c:v>
                </c:pt>
                <c:pt idx="5">
                  <c:v>Jan-17</c:v>
                </c:pt>
                <c:pt idx="6">
                  <c:v>Feb-17</c:v>
                </c:pt>
                <c:pt idx="7">
                  <c:v>Mar-17</c:v>
                </c:pt>
                <c:pt idx="8">
                  <c:v>Apr-17</c:v>
                </c:pt>
                <c:pt idx="9">
                  <c:v>May-17</c:v>
                </c:pt>
                <c:pt idx="10">
                  <c:v>Jun-17</c:v>
                </c:pt>
                <c:pt idx="11">
                  <c:v>Jul-17</c:v>
                </c:pt>
                <c:pt idx="12">
                  <c:v>Aug-17</c:v>
                </c:pt>
                <c:pt idx="13">
                  <c:v>Sep-17</c:v>
                </c:pt>
                <c:pt idx="14">
                  <c:v>Oct-17</c:v>
                </c:pt>
                <c:pt idx="15">
                  <c:v>Nov-17</c:v>
                </c:pt>
                <c:pt idx="16">
                  <c:v>Dec-17</c:v>
                </c:pt>
              </c:strCache>
            </c:strRef>
          </c:cat>
          <c:val>
            <c:numRef>
              <c:f>Sheet1!$A$5:$CV$5</c:f>
            </c:numRef>
          </c:val>
          <c:smooth val="0"/>
        </c:ser>
        <c:ser>
          <c:idx val="3"/>
          <c:order val="3"/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Sheet1!$A$2:$CV$2</c:f>
              <c:strCache>
                <c:ptCount val="17"/>
                <c:pt idx="0">
                  <c:v>DATE</c:v>
                </c:pt>
                <c:pt idx="1">
                  <c:v>Sep-16</c:v>
                </c:pt>
                <c:pt idx="2">
                  <c:v>Oct-16</c:v>
                </c:pt>
                <c:pt idx="3">
                  <c:v>Nov-16</c:v>
                </c:pt>
                <c:pt idx="4">
                  <c:v>Dec-16</c:v>
                </c:pt>
                <c:pt idx="5">
                  <c:v>Jan-17</c:v>
                </c:pt>
                <c:pt idx="6">
                  <c:v>Feb-17</c:v>
                </c:pt>
                <c:pt idx="7">
                  <c:v>Mar-17</c:v>
                </c:pt>
                <c:pt idx="8">
                  <c:v>Apr-17</c:v>
                </c:pt>
                <c:pt idx="9">
                  <c:v>May-17</c:v>
                </c:pt>
                <c:pt idx="10">
                  <c:v>Jun-17</c:v>
                </c:pt>
                <c:pt idx="11">
                  <c:v>Jul-17</c:v>
                </c:pt>
                <c:pt idx="12">
                  <c:v>Aug-17</c:v>
                </c:pt>
                <c:pt idx="13">
                  <c:v>Sep-17</c:v>
                </c:pt>
                <c:pt idx="14">
                  <c:v>Oct-17</c:v>
                </c:pt>
                <c:pt idx="15">
                  <c:v>Nov-17</c:v>
                </c:pt>
                <c:pt idx="16">
                  <c:v>Dec-17</c:v>
                </c:pt>
              </c:strCache>
            </c:strRef>
          </c:cat>
          <c:val>
            <c:numRef>
              <c:f>Sheet1!$A$6:$CV$6</c:f>
            </c:numRef>
          </c:val>
          <c:smooth val="0"/>
        </c:ser>
        <c:ser>
          <c:idx val="4"/>
          <c:order val="4"/>
          <c:tx>
            <c:v>TARGET</c:v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Sheet1!$A$2:$CV$2</c:f>
              <c:strCache>
                <c:ptCount val="17"/>
                <c:pt idx="0">
                  <c:v>DATE</c:v>
                </c:pt>
                <c:pt idx="1">
                  <c:v>Sep-16</c:v>
                </c:pt>
                <c:pt idx="2">
                  <c:v>Oct-16</c:v>
                </c:pt>
                <c:pt idx="3">
                  <c:v>Nov-16</c:v>
                </c:pt>
                <c:pt idx="4">
                  <c:v>Dec-16</c:v>
                </c:pt>
                <c:pt idx="5">
                  <c:v>Jan-17</c:v>
                </c:pt>
                <c:pt idx="6">
                  <c:v>Feb-17</c:v>
                </c:pt>
                <c:pt idx="7">
                  <c:v>Mar-17</c:v>
                </c:pt>
                <c:pt idx="8">
                  <c:v>Apr-17</c:v>
                </c:pt>
                <c:pt idx="9">
                  <c:v>May-17</c:v>
                </c:pt>
                <c:pt idx="10">
                  <c:v>Jun-17</c:v>
                </c:pt>
                <c:pt idx="11">
                  <c:v>Jul-17</c:v>
                </c:pt>
                <c:pt idx="12">
                  <c:v>Aug-17</c:v>
                </c:pt>
                <c:pt idx="13">
                  <c:v>Sep-17</c:v>
                </c:pt>
                <c:pt idx="14">
                  <c:v>Oct-17</c:v>
                </c:pt>
                <c:pt idx="15">
                  <c:v>Nov-17</c:v>
                </c:pt>
                <c:pt idx="16">
                  <c:v>Dec-17</c:v>
                </c:pt>
              </c:strCache>
            </c:strRef>
          </c:cat>
          <c:val>
            <c:numRef>
              <c:f>Sheet1!$A$7:$CV$7</c:f>
              <c:numCache>
                <c:formatCode>0%</c:formatCode>
                <c:ptCount val="17"/>
                <c:pt idx="0" formatCode="General">
                  <c:v>0</c:v>
                </c:pt>
                <c:pt idx="1">
                  <c:v>0.8</c:v>
                </c:pt>
                <c:pt idx="2">
                  <c:v>0.8</c:v>
                </c:pt>
                <c:pt idx="3">
                  <c:v>0.8</c:v>
                </c:pt>
                <c:pt idx="4">
                  <c:v>0.8</c:v>
                </c:pt>
                <c:pt idx="5">
                  <c:v>0.8</c:v>
                </c:pt>
                <c:pt idx="6">
                  <c:v>0.8</c:v>
                </c:pt>
                <c:pt idx="7">
                  <c:v>0.8</c:v>
                </c:pt>
                <c:pt idx="8">
                  <c:v>0.8</c:v>
                </c:pt>
                <c:pt idx="9">
                  <c:v>0.8</c:v>
                </c:pt>
                <c:pt idx="10">
                  <c:v>0.8</c:v>
                </c:pt>
                <c:pt idx="11">
                  <c:v>0.8</c:v>
                </c:pt>
                <c:pt idx="12">
                  <c:v>0.8</c:v>
                </c:pt>
                <c:pt idx="13">
                  <c:v>0.8</c:v>
                </c:pt>
                <c:pt idx="14">
                  <c:v>0.8</c:v>
                </c:pt>
                <c:pt idx="15">
                  <c:v>0.8</c:v>
                </c:pt>
                <c:pt idx="16">
                  <c:v>0.8</c:v>
                </c:pt>
              </c:numCache>
            </c:numRef>
          </c:val>
          <c:smooth val="0"/>
        </c:ser>
        <c:ser>
          <c:idx val="5"/>
          <c:order val="5"/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Sheet1!$A$2:$CV$2</c:f>
              <c:strCache>
                <c:ptCount val="17"/>
                <c:pt idx="0">
                  <c:v>DATE</c:v>
                </c:pt>
                <c:pt idx="1">
                  <c:v>Sep-16</c:v>
                </c:pt>
                <c:pt idx="2">
                  <c:v>Oct-16</c:v>
                </c:pt>
                <c:pt idx="3">
                  <c:v>Nov-16</c:v>
                </c:pt>
                <c:pt idx="4">
                  <c:v>Dec-16</c:v>
                </c:pt>
                <c:pt idx="5">
                  <c:v>Jan-17</c:v>
                </c:pt>
                <c:pt idx="6">
                  <c:v>Feb-17</c:v>
                </c:pt>
                <c:pt idx="7">
                  <c:v>Mar-17</c:v>
                </c:pt>
                <c:pt idx="8">
                  <c:v>Apr-17</c:v>
                </c:pt>
                <c:pt idx="9">
                  <c:v>May-17</c:v>
                </c:pt>
                <c:pt idx="10">
                  <c:v>Jun-17</c:v>
                </c:pt>
                <c:pt idx="11">
                  <c:v>Jul-17</c:v>
                </c:pt>
                <c:pt idx="12">
                  <c:v>Aug-17</c:v>
                </c:pt>
                <c:pt idx="13">
                  <c:v>Sep-17</c:v>
                </c:pt>
                <c:pt idx="14">
                  <c:v>Oct-17</c:v>
                </c:pt>
                <c:pt idx="15">
                  <c:v>Nov-17</c:v>
                </c:pt>
                <c:pt idx="16">
                  <c:v>Dec-17</c:v>
                </c:pt>
              </c:strCache>
            </c:strRef>
          </c:cat>
          <c:val>
            <c:numRef>
              <c:f>Sheet1!$A$8:$CV$8</c:f>
              <c:numCache>
                <c:formatCode>General</c:formatCode>
                <c:ptCount val="17"/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2575104"/>
        <c:axId val="472580592"/>
      </c:lineChart>
      <c:catAx>
        <c:axId val="472575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472580592"/>
        <c:crosses val="autoZero"/>
        <c:auto val="1"/>
        <c:lblAlgn val="ctr"/>
        <c:lblOffset val="100"/>
        <c:noMultiLvlLbl val="0"/>
      </c:catAx>
      <c:valAx>
        <c:axId val="472580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47257510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0963399070529019"/>
          <c:y val="0.43902439024390244"/>
          <c:w val="0.17201858941944181"/>
          <c:h val="0.22299651567944251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75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588" cy="495300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1114" y="0"/>
            <a:ext cx="2922587" cy="495300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45248885-A535-4EB1-A399-4B8AE605B21D}" type="datetimeFigureOut">
              <a:rPr lang="en-GB" smtClean="0"/>
              <a:t>08/01/2018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5075"/>
            <a:ext cx="5929312" cy="3335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4" rIns="91429" bIns="4571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689" y="4756150"/>
            <a:ext cx="5395912" cy="3890963"/>
          </a:xfrm>
          <a:prstGeom prst="rect">
            <a:avLst/>
          </a:prstGeom>
        </p:spPr>
        <p:txBody>
          <a:bodyPr vert="horz" lIns="91429" tIns="45714" rIns="91429" bIns="4571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86888"/>
            <a:ext cx="2922588" cy="495300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1114" y="9386888"/>
            <a:ext cx="2922587" cy="495300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D5529282-94BA-43E2-B5C8-50D74AB448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404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29282-94BA-43E2-B5C8-50D74AB4485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208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32511-8955-4F19-9640-ECE5AE03F411}" type="datetime1">
              <a:rPr lang="en-GB" smtClean="0"/>
              <a:t>08/01/2018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8493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296AE-920A-4CEB-BEA0-563175FCC86D}" type="datetime1">
              <a:rPr lang="en-GB" smtClean="0"/>
              <a:t>08/01/2018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443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E9BA-64A0-4F5B-BDFC-08DCD75A4AC2}" type="datetime1">
              <a:rPr lang="en-GB" smtClean="0"/>
              <a:t>08/01/2018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9301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C24F-63FF-42F4-B88A-3687759A3A40}" type="datetime1">
              <a:rPr lang="en-GB" smtClean="0"/>
              <a:t>08/01/2018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2421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1932F-80F2-42B8-A13B-88B0D65DC61A}" type="datetime1">
              <a:rPr lang="en-GB" smtClean="0"/>
              <a:t>08/01/2018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491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F874A-BD0D-4095-AE5E-0BE0213DBBA7}" type="datetime1">
              <a:rPr lang="en-GB" smtClean="0"/>
              <a:t>08/01/2018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962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89205-481C-4B08-9B8D-64420FF874C0}" type="datetime1">
              <a:rPr lang="en-GB" smtClean="0"/>
              <a:t>08/01/2018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9365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A5C14-9D75-41A5-9D2D-4C853413733D}" type="datetime1">
              <a:rPr lang="en-GB" smtClean="0"/>
              <a:t>08/01/2018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6228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4FF7A-DD0A-4924-91F2-F88295999782}" type="datetime1">
              <a:rPr lang="en-GB" smtClean="0"/>
              <a:t>08/01/2018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294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31FD7-ACCE-4CC3-8F3D-1CA516772D10}" type="datetime1">
              <a:rPr lang="en-GB" smtClean="0"/>
              <a:t>08/01/2018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39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BDFB0-58CD-4408-835E-29D9C2324C78}" type="datetime1">
              <a:rPr lang="en-GB" smtClean="0"/>
              <a:t>08/01/2018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8896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ECCA3-C35F-4C7A-9253-1B3CAE1AE3EF}" type="datetime1">
              <a:rPr lang="en-GB" smtClean="0"/>
              <a:t>08/01/2018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F718E-51FB-461F-9915-A854392C7A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678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Quality performance indicators for 2017 ( vs.2016)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MM/ 03/01/2018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71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IMPROVEMENTS REGISTERED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dirty="0" smtClean="0">
                <a:solidFill>
                  <a:srgbClr val="00B0F0"/>
                </a:solidFill>
              </a:rPr>
              <a:t>Performance improvement</a:t>
            </a:r>
          </a:p>
          <a:p>
            <a:r>
              <a:rPr lang="en-GB" dirty="0" smtClean="0"/>
              <a:t>DECREASE OF TOTAL NON-QUALITY COST WITH 3% </a:t>
            </a:r>
          </a:p>
          <a:p>
            <a:r>
              <a:rPr lang="en-US" dirty="0" smtClean="0"/>
              <a:t>Excluding the trend in 5750 caused by the move in the new location – we had less customer complaints with 5%</a:t>
            </a:r>
            <a:endParaRPr lang="en-GB" dirty="0" smtClean="0"/>
          </a:p>
          <a:p>
            <a:r>
              <a:rPr lang="en-GB" dirty="0" smtClean="0"/>
              <a:t>ALL PROCESSESS QUALIFIED VIA AUDIT ( RESULTS OVER 80%)</a:t>
            </a:r>
          </a:p>
          <a:p>
            <a:r>
              <a:rPr lang="en-US" dirty="0" smtClean="0"/>
              <a:t>Quality new resource in Engineering </a:t>
            </a:r>
          </a:p>
          <a:p>
            <a:r>
              <a:rPr lang="en-US" dirty="0" smtClean="0"/>
              <a:t>More new customers enquiries on quality system ( customer questionnaires) with 20% ( 123 new customers in 2017 / 100 in 2016)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>
                <a:solidFill>
                  <a:srgbClr val="FF0000"/>
                </a:solidFill>
              </a:rPr>
              <a:t>System ACHIEVEMENTS</a:t>
            </a:r>
          </a:p>
          <a:p>
            <a:r>
              <a:rPr lang="en-GB" dirty="0" smtClean="0"/>
              <a:t>Aerospace re-certification to AS9100 ( aerospace)</a:t>
            </a:r>
          </a:p>
          <a:p>
            <a:r>
              <a:rPr lang="en-GB" dirty="0" smtClean="0"/>
              <a:t>Accreditation to Scheme 19A for coating processes</a:t>
            </a:r>
          </a:p>
          <a:p>
            <a:r>
              <a:rPr lang="en-GB" dirty="0" smtClean="0"/>
              <a:t>Customer approvals – </a:t>
            </a:r>
            <a:r>
              <a:rPr lang="en-GB" dirty="0" err="1" smtClean="0"/>
              <a:t>Selafield</a:t>
            </a:r>
            <a:r>
              <a:rPr lang="en-GB" dirty="0" smtClean="0"/>
              <a:t> ( via </a:t>
            </a:r>
            <a:r>
              <a:rPr lang="en-GB" dirty="0" err="1" smtClean="0"/>
              <a:t>Hertel</a:t>
            </a:r>
            <a:r>
              <a:rPr lang="en-GB" dirty="0" smtClean="0"/>
              <a:t>)</a:t>
            </a:r>
          </a:p>
          <a:p>
            <a:r>
              <a:rPr lang="en-US" dirty="0" smtClean="0"/>
              <a:t>Certification to EN 15085 for fabrication processes (  for welding on rail vehicles)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082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Quality program continues for 2017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Vision :</a:t>
            </a:r>
            <a:r>
              <a:rPr lang="en-GB" dirty="0"/>
              <a:t>  Going forward</a:t>
            </a:r>
          </a:p>
          <a:p>
            <a:r>
              <a:rPr lang="en-GB" b="1" dirty="0"/>
              <a:t>Mission</a:t>
            </a:r>
            <a:r>
              <a:rPr lang="en-GB" dirty="0"/>
              <a:t> – raise the level of quality&amp; </a:t>
            </a:r>
            <a:r>
              <a:rPr lang="en-GB" dirty="0" smtClean="0"/>
              <a:t>culture     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11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239" y="1027906"/>
            <a:ext cx="1930330" cy="118353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0475" y="3374897"/>
            <a:ext cx="4267200" cy="20002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216" y="3401785"/>
            <a:ext cx="4286353" cy="2191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84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Program  2018-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sz="2700" dirty="0" smtClean="0">
                <a:solidFill>
                  <a:srgbClr val="FF0000"/>
                </a:solidFill>
              </a:rPr>
              <a:t>Continuity-Consistency-Performance</a:t>
            </a:r>
            <a:endParaRPr lang="en-GB" sz="27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Maintaining certifications ( from 6 months - audits quarterly)</a:t>
            </a:r>
          </a:p>
          <a:p>
            <a:r>
              <a:rPr lang="en-US" dirty="0"/>
              <a:t>Gaining more accreditations in interest zones ( aerospace for fabrication, NADCAP)</a:t>
            </a:r>
          </a:p>
          <a:p>
            <a:r>
              <a:rPr lang="en-US" dirty="0"/>
              <a:t>Maintaining and updating Manuals ( QA Manual, Safety Manual, Welding Manuals)</a:t>
            </a:r>
          </a:p>
          <a:p>
            <a:r>
              <a:rPr lang="en-US" dirty="0"/>
              <a:t>Keep up with Quality meetings</a:t>
            </a:r>
          </a:p>
          <a:p>
            <a:r>
              <a:rPr lang="en-US" dirty="0"/>
              <a:t>Focus on cost of non-quality </a:t>
            </a:r>
          </a:p>
          <a:p>
            <a:r>
              <a:rPr lang="en-US" dirty="0"/>
              <a:t>Focus on root cause analysis</a:t>
            </a:r>
          </a:p>
          <a:p>
            <a:r>
              <a:rPr lang="en-US" dirty="0"/>
              <a:t>Expand awareness on quality</a:t>
            </a:r>
          </a:p>
          <a:p>
            <a:r>
              <a:rPr lang="en-US" dirty="0"/>
              <a:t>Expand communication </a:t>
            </a:r>
          </a:p>
          <a:p>
            <a:r>
              <a:rPr lang="en-US" dirty="0"/>
              <a:t>Introduce QUALITY </a:t>
            </a:r>
            <a:r>
              <a:rPr lang="en-US" dirty="0" smtClean="0"/>
              <a:t>AWARDS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CHANGE COMPANY CULTURE</a:t>
            </a:r>
            <a:endParaRPr lang="en-US" dirty="0">
              <a:solidFill>
                <a:srgbClr val="FF0000"/>
              </a:solidFill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12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4887" y="3583460"/>
            <a:ext cx="2240692" cy="2128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1467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Dashboard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9422747"/>
              </p:ext>
            </p:extLst>
          </p:nvPr>
        </p:nvGraphicFramePr>
        <p:xfrm>
          <a:off x="619554" y="1690688"/>
          <a:ext cx="3399953" cy="2406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2213"/>
                <a:gridCol w="542462"/>
                <a:gridCol w="869979"/>
                <a:gridCol w="795299"/>
              </a:tblGrid>
              <a:tr h="44445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 smtClean="0">
                          <a:effectLst/>
                        </a:rPr>
                        <a:t>DEPARTMENT/ TEAM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NR.OF NCR/WEEK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NR. AUDITS /WEEK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ATTENDANCE TO THE MEETING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48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LASER ( JB)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630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SP.PROJECTS (SK)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630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MACHINING (BB)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630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ENGINEERING ( WT)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48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5750 (SC)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630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SYSTEM ( MM)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48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48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13</a:t>
            </a:fld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691450"/>
              </p:ext>
            </p:extLst>
          </p:nvPr>
        </p:nvGraphicFramePr>
        <p:xfrm>
          <a:off x="4223094" y="1739127"/>
          <a:ext cx="2910873" cy="23909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9652"/>
                <a:gridCol w="398359"/>
                <a:gridCol w="596867"/>
                <a:gridCol w="615232"/>
                <a:gridCol w="440763"/>
              </a:tblGrid>
              <a:tr h="3339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RATE OF NCR%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477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 smtClean="0">
                          <a:effectLst/>
                        </a:rPr>
                        <a:t>DEPARTMENT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JAN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FEB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MARCH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71603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318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318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318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71603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318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71603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71603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509686"/>
              </p:ext>
            </p:extLst>
          </p:nvPr>
        </p:nvGraphicFramePr>
        <p:xfrm>
          <a:off x="7356389" y="1739128"/>
          <a:ext cx="3105665" cy="24091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3211"/>
                <a:gridCol w="457499"/>
                <a:gridCol w="640956"/>
                <a:gridCol w="660678"/>
                <a:gridCol w="473321"/>
              </a:tblGrid>
              <a:tr h="29794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 smtClean="0">
                          <a:effectLst/>
                        </a:rPr>
                        <a:t>CONQ%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208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 smtClean="0">
                          <a:effectLst/>
                        </a:rPr>
                        <a:t>DEPARTMENT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JAN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FEB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MARCH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396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472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472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472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8207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472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8207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8207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18663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4849" y="2970302"/>
            <a:ext cx="10515600" cy="1325563"/>
          </a:xfrm>
        </p:spPr>
        <p:txBody>
          <a:bodyPr/>
          <a:lstStyle/>
          <a:p>
            <a:pPr algn="ctr"/>
            <a:r>
              <a:rPr lang="en-GB" dirty="0" smtClean="0"/>
              <a:t>OTD per division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401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2407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5750</a:t>
            </a:r>
            <a:endParaRPr lang="en-GB" dirty="0"/>
          </a:p>
        </p:txBody>
      </p:sp>
      <p:pic>
        <p:nvPicPr>
          <p:cNvPr id="1026" name="Chart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067140"/>
            <a:ext cx="4313237" cy="2636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872596" y="178566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2016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8252603" y="1839831"/>
            <a:ext cx="909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2017 ↗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15</a:t>
            </a:fld>
            <a:endParaRPr lang="en-GB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7515048"/>
              </p:ext>
            </p:extLst>
          </p:nvPr>
        </p:nvGraphicFramePr>
        <p:xfrm>
          <a:off x="6096000" y="3067140"/>
          <a:ext cx="4152900" cy="2733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76749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Engineering</a:t>
            </a:r>
            <a:endParaRPr lang="en-GB" dirty="0"/>
          </a:p>
        </p:txBody>
      </p:sp>
      <p:pic>
        <p:nvPicPr>
          <p:cNvPr id="2050" name="Chart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938" y="3139087"/>
            <a:ext cx="4288094" cy="280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872596" y="178566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2016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8554528" y="1785668"/>
            <a:ext cx="856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2017↘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16</a:t>
            </a:fld>
            <a:endParaRPr lang="en-GB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2721290"/>
              </p:ext>
            </p:extLst>
          </p:nvPr>
        </p:nvGraphicFramePr>
        <p:xfrm>
          <a:off x="5502876" y="3139087"/>
          <a:ext cx="5585254" cy="2803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12803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Laser</a:t>
            </a:r>
            <a:endParaRPr lang="en-GB" dirty="0"/>
          </a:p>
        </p:txBody>
      </p:sp>
      <p:pic>
        <p:nvPicPr>
          <p:cNvPr id="3074" name="Chart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735" y="2860496"/>
            <a:ext cx="4998464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872596" y="178566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2016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8071449" y="1785668"/>
            <a:ext cx="1059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2017↗↗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17</a:t>
            </a:fld>
            <a:endParaRPr lang="en-GB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9362127"/>
              </p:ext>
            </p:extLst>
          </p:nvPr>
        </p:nvGraphicFramePr>
        <p:xfrm>
          <a:off x="5888638" y="2860496"/>
          <a:ext cx="4845265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444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WEC JET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872596" y="178566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2016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8295736" y="1785668"/>
            <a:ext cx="856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2017↘</a:t>
            </a:r>
            <a:endParaRPr lang="en-GB" dirty="0"/>
          </a:p>
        </p:txBody>
      </p:sp>
      <p:pic>
        <p:nvPicPr>
          <p:cNvPr id="4099" name="Chart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404769"/>
            <a:ext cx="4587875" cy="264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18</a:t>
            </a:fld>
            <a:endParaRPr lang="en-GB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4063374"/>
              </p:ext>
            </p:extLst>
          </p:nvPr>
        </p:nvGraphicFramePr>
        <p:xfrm>
          <a:off x="5581649" y="3404768"/>
          <a:ext cx="5772151" cy="2644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97279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Sp.Projects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8678173" y="2044461"/>
            <a:ext cx="856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2017↘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024996" y="193806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2016</a:t>
            </a:r>
            <a:endParaRPr lang="en-GB" dirty="0"/>
          </a:p>
        </p:txBody>
      </p:sp>
      <p:pic>
        <p:nvPicPr>
          <p:cNvPr id="5124" name="Chart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886" y="3315720"/>
            <a:ext cx="4600697" cy="3019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19</a:t>
            </a:fld>
            <a:endParaRPr lang="en-GB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8628337"/>
              </p:ext>
            </p:extLst>
          </p:nvPr>
        </p:nvGraphicFramePr>
        <p:xfrm>
          <a:off x="4729419" y="3487072"/>
          <a:ext cx="6753225" cy="2847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59678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Quality performance 2017 vs 2016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2</a:t>
            </a:fld>
            <a:endParaRPr lang="en-GB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1435878"/>
              </p:ext>
            </p:extLst>
          </p:nvPr>
        </p:nvGraphicFramePr>
        <p:xfrm>
          <a:off x="922380" y="2277634"/>
          <a:ext cx="10515600" cy="36688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8384"/>
                <a:gridCol w="710865"/>
                <a:gridCol w="736872"/>
                <a:gridCol w="710865"/>
                <a:gridCol w="736872"/>
                <a:gridCol w="572160"/>
                <a:gridCol w="528815"/>
                <a:gridCol w="563491"/>
                <a:gridCol w="511476"/>
                <a:gridCol w="546153"/>
                <a:gridCol w="780217"/>
                <a:gridCol w="771548"/>
                <a:gridCol w="468130"/>
                <a:gridCol w="459461"/>
                <a:gridCol w="494138"/>
                <a:gridCol w="546153"/>
              </a:tblGrid>
              <a:tr h="870733">
                <a:tc gridSpan="16"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PERFORMANCE 2017/2016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8140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DEPARTMENT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NCR'S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CUSTOMER COMPLAINTS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COST OF NON-QUALITY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TARGET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audit results after follow-up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TARGET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OTD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TARGET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140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2017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2016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2017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2016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2017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2016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2017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2016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2017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2016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 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140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WEC ENGINEERING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212↗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175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35↗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23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£38,008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0.2%↘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£42,741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0.60%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1%</a:t>
                      </a:r>
                      <a:endParaRPr lang="en-GB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84.20%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84%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80%</a:t>
                      </a:r>
                      <a:endParaRPr lang="en-GB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57%↘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92%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80%</a:t>
                      </a:r>
                      <a:endParaRPr lang="en-GB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140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WEC MACHINING CENTRE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15↘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44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4↗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£3,774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0.4%↘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£14,706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4.50%</a:t>
                      </a:r>
                      <a:endParaRPr lang="en-GB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1%</a:t>
                      </a:r>
                      <a:endParaRPr lang="en-GB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90.91%↗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88.00%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80%</a:t>
                      </a:r>
                      <a:endParaRPr lang="en-GB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not monitored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80%</a:t>
                      </a:r>
                      <a:endParaRPr lang="en-GB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140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WEC CCTV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68↘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78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35↗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30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£11,978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0.3%↘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£9,687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0.30%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1%</a:t>
                      </a:r>
                      <a:endParaRPr lang="en-GB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92%↗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91.00%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80%</a:t>
                      </a:r>
                      <a:endParaRPr lang="en-GB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not monitored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80%</a:t>
                      </a:r>
                      <a:endParaRPr lang="en-GB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140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WEC LASER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515↘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583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299↘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339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£99,357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0.6%↗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£101,252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0.40%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1%</a:t>
                      </a:r>
                      <a:endParaRPr lang="en-GB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86%↘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88.31%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80%</a:t>
                      </a:r>
                      <a:endParaRPr lang="en-GB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87%↘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88%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80%</a:t>
                      </a:r>
                      <a:endParaRPr lang="en-GB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140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WEC JET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8↘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12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5↘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10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£4,591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0.1%↘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£2,172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0.20%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1%</a:t>
                      </a:r>
                      <a:endParaRPr lang="en-GB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81%↗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77.96%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80%</a:t>
                      </a:r>
                      <a:endParaRPr lang="en-GB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86%↘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94%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80%</a:t>
                      </a:r>
                      <a:endParaRPr lang="en-GB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140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WEC 5750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285↗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178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209↗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121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£65,092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0.70%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£43,077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0.70%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1%</a:t>
                      </a:r>
                      <a:endParaRPr lang="en-GB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87%↗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81.64%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80%</a:t>
                      </a:r>
                      <a:endParaRPr lang="en-GB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92%↘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94%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80%</a:t>
                      </a:r>
                      <a:endParaRPr lang="en-GB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140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SP.PROJECTS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67↘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26↘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27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£13,110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0.34%↘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£12,750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0.80%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1%</a:t>
                      </a:r>
                      <a:endParaRPr lang="en-GB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87.67%↗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72.96%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80%</a:t>
                      </a:r>
                      <a:endParaRPr lang="en-GB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50%↘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92%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80%</a:t>
                      </a:r>
                      <a:endParaRPr lang="en-GB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140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WEC SHERBURN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78↘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24↗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15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£17,889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0.5%↗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£3,282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0.11%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1%</a:t>
                      </a:r>
                      <a:endParaRPr lang="en-GB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81%↗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71.86%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80%</a:t>
                      </a:r>
                      <a:endParaRPr lang="en-GB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not monitored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80%</a:t>
                      </a:r>
                      <a:endParaRPr lang="en-GB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140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WEC MACHINING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253↘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269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58↘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68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£35,904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1%↘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£58,235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1.70%</a:t>
                      </a:r>
                      <a:endParaRPr lang="en-GB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1%</a:t>
                      </a:r>
                      <a:endParaRPr lang="en-GB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84%↗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77.05%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80%</a:t>
                      </a:r>
                      <a:endParaRPr lang="en-GB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89%↗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80%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80%</a:t>
                      </a:r>
                      <a:endParaRPr lang="en-GB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2765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1502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1714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696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637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£289,703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u="none" strike="noStrike">
                          <a:effectLst/>
                        </a:rPr>
                        <a:t>£298,452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2765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456098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decrease with 12%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increase with 8%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decrease with 3%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all processes over 80 % ( qualified)</a:t>
                      </a:r>
                      <a:endParaRPr lang="en-GB" sz="1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all OTD down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05" y="205946"/>
            <a:ext cx="112395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59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Machining</a:t>
            </a:r>
            <a:endParaRPr lang="en-GB" dirty="0"/>
          </a:p>
        </p:txBody>
      </p:sp>
      <p:pic>
        <p:nvPicPr>
          <p:cNvPr id="6146" name="Chart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272587"/>
            <a:ext cx="4892675" cy="261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024996" y="193806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2016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8568181" y="1938068"/>
            <a:ext cx="856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2017↗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20</a:t>
            </a:fld>
            <a:endParaRPr lang="en-GB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6491313"/>
              </p:ext>
            </p:extLst>
          </p:nvPr>
        </p:nvGraphicFramePr>
        <p:xfrm>
          <a:off x="5947719" y="3289869"/>
          <a:ext cx="5074507" cy="2595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79970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NUMBER OF NCR’S RAISED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3</a:t>
            </a:fld>
            <a:endParaRPr lang="en-GB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868605"/>
              </p:ext>
            </p:extLst>
          </p:nvPr>
        </p:nvGraphicFramePr>
        <p:xfrm>
          <a:off x="1153298" y="1581944"/>
          <a:ext cx="9182101" cy="7715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2649"/>
                <a:gridCol w="863301"/>
                <a:gridCol w="914084"/>
                <a:gridCol w="1066431"/>
                <a:gridCol w="990258"/>
                <a:gridCol w="990258"/>
                <a:gridCol w="914084"/>
                <a:gridCol w="825215"/>
                <a:gridCol w="825215"/>
                <a:gridCol w="850606"/>
              </a:tblGrid>
              <a:tr h="39052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 err="1">
                          <a:effectLst/>
                        </a:rPr>
                        <a:t>Divison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engineering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machining centre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 err="1">
                          <a:effectLst/>
                        </a:rPr>
                        <a:t>cctv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laser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wec jet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5750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sp.projects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sherburn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machining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2017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212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68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515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8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285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67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78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253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2016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175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44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78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583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178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82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88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269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8338836"/>
              </p:ext>
            </p:extLst>
          </p:nvPr>
        </p:nvGraphicFramePr>
        <p:xfrm>
          <a:off x="1153298" y="3016251"/>
          <a:ext cx="8723870" cy="3252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73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CUSTOMER COMPLAINTS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4</a:t>
            </a:fld>
            <a:endParaRPr lang="en-GB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189591"/>
              </p:ext>
            </p:extLst>
          </p:nvPr>
        </p:nvGraphicFramePr>
        <p:xfrm>
          <a:off x="1348430" y="1564309"/>
          <a:ext cx="9182101" cy="7715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2649"/>
                <a:gridCol w="863301"/>
                <a:gridCol w="914084"/>
                <a:gridCol w="1066431"/>
                <a:gridCol w="990258"/>
                <a:gridCol w="990258"/>
                <a:gridCol w="914084"/>
                <a:gridCol w="825215"/>
                <a:gridCol w="825215"/>
                <a:gridCol w="850606"/>
              </a:tblGrid>
              <a:tr h="39052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Divison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engineering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machining centre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cctv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laser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wec jet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5750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sp.projects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sherburn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machining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2017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299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209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58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2016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339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121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68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4703707"/>
              </p:ext>
            </p:extLst>
          </p:nvPr>
        </p:nvGraphicFramePr>
        <p:xfrm>
          <a:off x="1348430" y="2838148"/>
          <a:ext cx="9182101" cy="3373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5584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of NON-QUALITY 2017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5</a:t>
            </a:fld>
            <a:endParaRPr lang="en-GB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2206620"/>
              </p:ext>
            </p:extLst>
          </p:nvPr>
        </p:nvGraphicFramePr>
        <p:xfrm>
          <a:off x="1076581" y="1439584"/>
          <a:ext cx="9182101" cy="9715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2649"/>
                <a:gridCol w="863301"/>
                <a:gridCol w="914084"/>
                <a:gridCol w="1066431"/>
                <a:gridCol w="990258"/>
                <a:gridCol w="990258"/>
                <a:gridCol w="914084"/>
                <a:gridCol w="825215"/>
                <a:gridCol w="825215"/>
                <a:gridCol w="850606"/>
              </a:tblGrid>
              <a:tr h="200025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COST OF NON-QUALITY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Divison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engineering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machining centre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cctv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laser 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wec jet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5750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sp.projects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sherburn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machining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2017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0.20%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0.40%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0.30%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0.60%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0.10%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0.70%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0.34%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0.50%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1.00%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2016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0.60%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4.50%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0.30%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0.40%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0.20%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0.70%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0.80%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0.11%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1.70%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2892776"/>
              </p:ext>
            </p:extLst>
          </p:nvPr>
        </p:nvGraphicFramePr>
        <p:xfrm>
          <a:off x="1076580" y="3021742"/>
          <a:ext cx="9182101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9321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3343"/>
          </a:xfrm>
        </p:spPr>
        <p:txBody>
          <a:bodyPr/>
          <a:lstStyle/>
          <a:p>
            <a:r>
              <a:rPr lang="en-GB" dirty="0" smtClean="0"/>
              <a:t>Root causes identified 2016/ 2017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6</a:t>
            </a:fld>
            <a:endParaRPr lang="en-GB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7727698"/>
              </p:ext>
            </p:extLst>
          </p:nvPr>
        </p:nvGraphicFramePr>
        <p:xfrm>
          <a:off x="477794" y="1328469"/>
          <a:ext cx="10876006" cy="46942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662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Root causes 2017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7</a:t>
            </a:fld>
            <a:endParaRPr lang="en-GB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842163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27638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Internal audit results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8</a:t>
            </a:fld>
            <a:endParaRPr lang="en-GB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22380"/>
              </p:ext>
            </p:extLst>
          </p:nvPr>
        </p:nvGraphicFramePr>
        <p:xfrm>
          <a:off x="461319" y="1472572"/>
          <a:ext cx="5305167" cy="50164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60389"/>
                <a:gridCol w="906162"/>
                <a:gridCol w="988541"/>
                <a:gridCol w="988540"/>
                <a:gridCol w="1161535"/>
              </a:tblGrid>
              <a:tr h="145916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2016-2017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</a:tr>
              <a:tr h="87041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division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INTERNAL AUDIT SCORE% ( INITIAL ASSESSMENT)2016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INTERNAL AUDIT SCORE% ( follow-up)2016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INTERNAL AUDIT SCORE% ( INITIAL ASSESSMENT)2017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INTERNAL AUDIT SCORE% ( follow-up)2017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</a:tr>
              <a:tr h="37700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WEC MACHINING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70.9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77.05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73.72</a:t>
                      </a:r>
                      <a:endParaRPr lang="en-GB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83.59</a:t>
                      </a:r>
                      <a:endParaRPr lang="en-GB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>
                    <a:solidFill>
                      <a:srgbClr val="FFFF00"/>
                    </a:solidFill>
                  </a:tcPr>
                </a:tc>
              </a:tr>
              <a:tr h="14591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CCTV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86.71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90.91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88.35</a:t>
                      </a:r>
                      <a:endParaRPr lang="en-GB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91.61</a:t>
                      </a:r>
                      <a:endParaRPr lang="en-GB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>
                    <a:solidFill>
                      <a:srgbClr val="FFFF00"/>
                    </a:solidFill>
                  </a:tcPr>
                </a:tc>
              </a:tr>
              <a:tr h="253648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PAINT SHOP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PART OF CCTV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95.76</a:t>
                      </a:r>
                      <a:endParaRPr lang="en-GB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>
                    <a:solidFill>
                      <a:srgbClr val="FFFF00"/>
                    </a:solidFill>
                  </a:tcPr>
                </a:tc>
              </a:tr>
              <a:tr h="253648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SP.PROJECTS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73.84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72.96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74.81</a:t>
                      </a:r>
                      <a:endParaRPr lang="en-GB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87.67</a:t>
                      </a:r>
                      <a:endParaRPr lang="en-GB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>
                    <a:solidFill>
                      <a:srgbClr val="FFFF00"/>
                    </a:solidFill>
                  </a:tcPr>
                </a:tc>
              </a:tr>
              <a:tr h="253648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LASER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86.57 (83.43)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88.31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77.53</a:t>
                      </a:r>
                      <a:endParaRPr lang="en-GB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85.67</a:t>
                      </a:r>
                      <a:endParaRPr lang="en-GB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>
                    <a:solidFill>
                      <a:srgbClr val="FFFF00"/>
                    </a:solidFill>
                  </a:tcPr>
                </a:tc>
              </a:tr>
              <a:tr h="500353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POWDER COATING PLANT( LASER)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PART OF LASER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83.43</a:t>
                      </a:r>
                      <a:endParaRPr lang="en-GB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>
                    <a:solidFill>
                      <a:srgbClr val="FFFF00"/>
                    </a:solidFill>
                  </a:tcPr>
                </a:tc>
              </a:tr>
              <a:tr h="253648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ENGINEERING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83.76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83.52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81.82</a:t>
                      </a:r>
                      <a:endParaRPr lang="en-GB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84.2</a:t>
                      </a:r>
                      <a:endParaRPr lang="en-GB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>
                    <a:solidFill>
                      <a:srgbClr val="FFFF00"/>
                    </a:solidFill>
                  </a:tcPr>
                </a:tc>
              </a:tr>
              <a:tr h="253648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MACHINING CENTRE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80.74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88.3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82.62</a:t>
                      </a:r>
                      <a:endParaRPr lang="en-GB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90.91</a:t>
                      </a:r>
                      <a:endParaRPr lang="en-GB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>
                    <a:solidFill>
                      <a:srgbClr val="FFFF00"/>
                    </a:solidFill>
                  </a:tcPr>
                </a:tc>
              </a:tr>
              <a:tr h="253648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CENTRAL FUNCTIONS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70.56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85.22</a:t>
                      </a:r>
                      <a:endParaRPr lang="en-GB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 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>
                    <a:solidFill>
                      <a:srgbClr val="FFFF00"/>
                    </a:solidFill>
                  </a:tcPr>
                </a:tc>
              </a:tr>
              <a:tr h="14591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WEC RAIL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77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88</a:t>
                      </a:r>
                      <a:endParaRPr lang="en-GB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>
                    <a:solidFill>
                      <a:srgbClr val="FFFF00"/>
                    </a:solidFill>
                  </a:tcPr>
                </a:tc>
              </a:tr>
              <a:tr h="14591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SHERBURN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82.56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71.86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50.47</a:t>
                      </a:r>
                      <a:endParaRPr lang="en-GB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81</a:t>
                      </a:r>
                      <a:endParaRPr lang="en-GB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>
                    <a:solidFill>
                      <a:srgbClr val="FFFF00"/>
                    </a:solidFill>
                  </a:tcPr>
                </a:tc>
              </a:tr>
              <a:tr h="14591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HTA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83.73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89.79</a:t>
                      </a:r>
                      <a:endParaRPr lang="en-GB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92.61</a:t>
                      </a:r>
                      <a:endParaRPr lang="en-GB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>
                    <a:solidFill>
                      <a:srgbClr val="FFFF00"/>
                    </a:solidFill>
                  </a:tcPr>
                </a:tc>
              </a:tr>
              <a:tr h="14591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WEC JET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72.71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77.96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87.08</a:t>
                      </a:r>
                      <a:endParaRPr lang="en-GB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81</a:t>
                      </a:r>
                      <a:endParaRPr lang="en-GB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>
                    <a:solidFill>
                      <a:srgbClr val="FFFF00"/>
                    </a:solidFill>
                  </a:tcPr>
                </a:tc>
              </a:tr>
              <a:tr h="253648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LIVERPOOL( 5750)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83.73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81.64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81.9</a:t>
                      </a:r>
                      <a:endParaRPr lang="en-GB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86.97</a:t>
                      </a:r>
                      <a:endParaRPr lang="en-GB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>
                    <a:solidFill>
                      <a:srgbClr val="FFFF00"/>
                    </a:solidFill>
                  </a:tcPr>
                </a:tc>
              </a:tr>
              <a:tr h="253648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TRAINING ACADEMY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80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81.6</a:t>
                      </a:r>
                      <a:endParaRPr lang="en-GB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>
                    <a:solidFill>
                      <a:srgbClr val="FFFF00"/>
                    </a:solidFill>
                  </a:tcPr>
                </a:tc>
              </a:tr>
              <a:tr h="14591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target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100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5" marR="9435" marT="9435" marB="0" anchor="b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1852542"/>
              </p:ext>
            </p:extLst>
          </p:nvPr>
        </p:nvGraphicFramePr>
        <p:xfrm>
          <a:off x="6143367" y="1472572"/>
          <a:ext cx="5875638" cy="48837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87857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audit findings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044287"/>
              </p:ext>
            </p:extLst>
          </p:nvPr>
        </p:nvGraphicFramePr>
        <p:xfrm>
          <a:off x="6505833" y="1895990"/>
          <a:ext cx="5266038" cy="3763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F718E-51FB-461F-9915-A854392C7A23}" type="slidenum">
              <a:rPr lang="en-GB" smtClean="0"/>
              <a:t>9</a:t>
            </a:fld>
            <a:endParaRPr lang="en-GB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2629300"/>
              </p:ext>
            </p:extLst>
          </p:nvPr>
        </p:nvGraphicFramePr>
        <p:xfrm>
          <a:off x="838200" y="1825625"/>
          <a:ext cx="4195119" cy="38337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71135" y="6203092"/>
            <a:ext cx="8025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Better results in all departments . Scoring &gt;80% compliance to system requirements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797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2309</TotalTime>
  <Words>972</Words>
  <Application>Microsoft Office PowerPoint</Application>
  <PresentationFormat>Widescreen</PresentationFormat>
  <Paragraphs>587</Paragraphs>
  <Slides>20</Slides>
  <Notes>1</Notes>
  <HiddenSlides>7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Quality performance indicators for 2017 ( vs.2016)</vt:lpstr>
      <vt:lpstr>Quality performance 2017 vs 2016</vt:lpstr>
      <vt:lpstr>NUMBER OF NCR’S RAISED</vt:lpstr>
      <vt:lpstr>CUSTOMER COMPLAINTS</vt:lpstr>
      <vt:lpstr>Cost of NON-QUALITY 2017</vt:lpstr>
      <vt:lpstr>Root causes identified 2016/ 2017</vt:lpstr>
      <vt:lpstr>Root causes 2017</vt:lpstr>
      <vt:lpstr>Internal audit results</vt:lpstr>
      <vt:lpstr>Main audit findings</vt:lpstr>
      <vt:lpstr>IMPROVEMENTS REGISTERED </vt:lpstr>
      <vt:lpstr>Quality program continues for 2017</vt:lpstr>
      <vt:lpstr>New Program  2018- Continuity-Consistency-Performance</vt:lpstr>
      <vt:lpstr>New Dashboard</vt:lpstr>
      <vt:lpstr>OTD per division</vt:lpstr>
      <vt:lpstr>5750</vt:lpstr>
      <vt:lpstr>Engineering</vt:lpstr>
      <vt:lpstr>Laser</vt:lpstr>
      <vt:lpstr>WEC JET</vt:lpstr>
      <vt:lpstr>Sp.Projects </vt:lpstr>
      <vt:lpstr>Machining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performance indicators for 2016 ( vs.2015)</dc:title>
  <dc:creator>Mihaela Mladin</dc:creator>
  <cp:lastModifiedBy>Mihaela Mladin</cp:lastModifiedBy>
  <cp:revision>72</cp:revision>
  <cp:lastPrinted>2018-01-08T13:22:42Z</cp:lastPrinted>
  <dcterms:created xsi:type="dcterms:W3CDTF">2017-01-05T13:10:45Z</dcterms:created>
  <dcterms:modified xsi:type="dcterms:W3CDTF">2018-01-08T14:28:28Z</dcterms:modified>
</cp:coreProperties>
</file>